
<file path=[Content_Types].xml><?xml version="1.0" encoding="utf-8"?>
<Types xmlns="http://schemas.openxmlformats.org/package/2006/content-types">
  <Override PartName="/ppt/notesSlides/notesSlide4.xml" ContentType="application/vnd.openxmlformats-officedocument.presentationml.notesSlide+xml"/>
  <Override PartName="/ppt/slideLayouts/slideLayout15.xml" ContentType="application/vnd.openxmlformats-officedocument.presentationml.slideLayout+xml"/>
  <Override PartName="/ppt/slides/slide9.xml" ContentType="application/vnd.openxmlformats-officedocument.presentationml.slide+xml"/>
  <Override PartName="/ppt/slides/slide14.xml" ContentType="application/vnd.openxmlformats-officedocument.presentationml.slide+xml"/>
  <Override PartName="/ppt/slideLayouts/slideLayout9.xml" ContentType="application/vnd.openxmlformats-officedocument.presentationml.slideLayout+xml"/>
  <Override PartName="/ppt/slideLayouts/slideLayout11.xml" ContentType="application/vnd.openxmlformats-officedocument.presentationml.slideLayout+xml"/>
  <Override PartName="/ppt/slides/slide5.xml" ContentType="application/vnd.openxmlformats-officedocument.presentationml.slide+xml"/>
  <Default Extension="rels" ContentType="application/vnd.openxmlformats-package.relationships+xml"/>
  <Default Extension="jpeg" ContentType="image/jpeg"/>
  <Override PartName="/ppt/slides/slide10.xml" ContentType="application/vnd.openxmlformats-officedocument.presentationml.slide+xml"/>
  <Override PartName="/ppt/notesMasters/notesMaster1.xml" ContentType="application/vnd.openxmlformats-officedocument.presentationml.notesMaster+xml"/>
  <Override PartName="/ppt/slides/slide1.xml" ContentType="application/vnd.openxmlformats-officedocument.presentationml.slide+xml"/>
  <Override PartName="/ppt/slideLayouts/slideLayout5.xml" ContentType="application/vnd.openxmlformats-officedocument.presentationml.slideLayout+xml"/>
  <Override PartName="/docProps/app.xml" ContentType="application/vnd.openxmlformats-officedocument.extended-properties+xml"/>
  <Override PartName="/ppt/theme/theme2.xml" ContentType="application/vnd.openxmlformats-officedocument.theme+xml"/>
  <Override PartName="/ppt/slideLayouts/slideLayout1.xml" ContentType="application/vnd.openxmlformats-officedocument.presentationml.slideLayout+xml"/>
  <Default Extension="xml" ContentType="application/xml"/>
  <Override PartName="/ppt/slideLayouts/slideLayout16.xml" ContentType="application/vnd.openxmlformats-officedocument.presentationml.slideLayout+xml"/>
  <Override PartName="/ppt/tableStyles.xml" ContentType="application/vnd.openxmlformats-officedocument.presentationml.tableStyles+xml"/>
  <Override PartName="/ppt/slides/slide15.xml" ContentType="application/vnd.openxmlformats-officedocument.presentationml.slide+xml"/>
  <Override PartName="/ppt/notesSlides/notesSlide1.xml" ContentType="application/vnd.openxmlformats-officedocument.presentationml.notesSlide+xml"/>
  <Override PartName="/ppt/slideLayouts/slideLayout12.xml" ContentType="application/vnd.openxmlformats-officedocument.presentationml.slideLayout+xml"/>
  <Override PartName="/ppt/slideLayouts/slideLayout20.xml" ContentType="application/vnd.openxmlformats-officedocument.presentationml.slideLayout+xml"/>
  <Override PartName="/ppt/slides/slide6.xml" ContentType="application/vnd.openxmlformats-officedocument.presentationml.slide+xml"/>
  <Override PartName="/docProps/core.xml" ContentType="application/vnd.openxmlformats-package.core-properties+xml"/>
  <Override PartName="/ppt/slides/slide11.xml" ContentType="application/vnd.openxmlformats-officedocument.presentationml.slide+xml"/>
  <Override PartName="/ppt/slideLayouts/slideLayout6.xml" ContentType="application/vnd.openxmlformats-officedocument.presentationml.slideLayout+xml"/>
  <Override PartName="/ppt/slides/slide2.xml" ContentType="application/vnd.openxmlformats-officedocument.presentationml.slide+xml"/>
  <Override PartName="/ppt/slideLayouts/slideLayout2.xml" ContentType="application/vnd.openxmlformats-officedocument.presentationml.slideLayout+xml"/>
  <Override PartName="/ppt/slideLayouts/slideLayout17.xml" ContentType="application/vnd.openxmlformats-officedocument.presentationml.slideLayout+xml"/>
  <Override PartName="/ppt/slides/slide16.xml" ContentType="application/vnd.openxmlformats-officedocument.presentationml.slide+xml"/>
  <Override PartName="/ppt/notesSlides/notesSlide2.xml" ContentType="application/vnd.openxmlformats-officedocument.presentationml.notesSlide+xml"/>
  <Override PartName="/ppt/slideLayouts/slideLayout13.xml" ContentType="application/vnd.openxmlformats-officedocument.presentationml.slideLayout+xml"/>
  <Override PartName="/ppt/slides/slide7.xml" ContentType="application/vnd.openxmlformats-officedocument.presentationml.slide+xml"/>
  <Override PartName="/ppt/presentation.xml" ContentType="application/vnd.openxmlformats-officedocument.presentationml.presentation.main+xml"/>
  <Override PartName="/ppt/slides/slide12.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Layouts/slideLayout3.xml" ContentType="application/vnd.openxmlformats-officedocument.presentationml.slideLayout+xml"/>
  <Override PartName="/ppt/slideLayouts/slideLayout18.xml" ContentType="application/vnd.openxmlformats-officedocument.presentationml.slideLayout+xml"/>
  <Override PartName="/ppt/slides/slide17.xml" ContentType="application/vnd.openxmlformats-officedocument.presentationml.slide+xml"/>
  <Override PartName="/ppt/notesSlides/notesSlide3.xml" ContentType="application/vnd.openxmlformats-officedocument.presentationml.notesSlide+xml"/>
  <Override PartName="/ppt/slideLayouts/slideLayout14.xml" ContentType="application/vnd.openxmlformats-officedocument.presentationml.slideLayout+xml"/>
  <Override PartName="/ppt/slides/slide8.xml" ContentType="application/vnd.openxmlformats-officedocument.presentationml.slide+xml"/>
  <Override PartName="/ppt/presProps.xml" ContentType="application/vnd.openxmlformats-officedocument.presentationml.presProps+xml"/>
  <Override PartName="/ppt/slides/slide13.xml" ContentType="application/vnd.openxmlformats-officedocument.presentationml.slide+xml"/>
  <Override PartName="/ppt/slideLayouts/slideLayout8.xml" ContentType="application/vnd.openxmlformats-officedocument.presentationml.slideLayout+xml"/>
  <Override PartName="/ppt/slideLayouts/slideLayout10.xml" ContentType="application/vnd.openxmlformats-officedocument.presentationml.slideLayout+xml"/>
  <Override PartName="/ppt/slides/slide4.xml" ContentType="application/vnd.openxmlformats-officedocument.presentationml.slide+xml"/>
  <Override PartName="/ppt/slideLayouts/slideLayout4.xml" ContentType="application/vnd.openxmlformats-officedocument.presentationml.slideLayout+xml"/>
  <Override PartName="/ppt/slideMasters/slideMaster1.xml" ContentType="application/vnd.openxmlformats-officedocument.presentationml.slideMaster+xml"/>
  <Override PartName="/ppt/theme/theme1.xml" ContentType="application/vnd.openxmlformats-officedocument.theme+xml"/>
  <Override PartName="/ppt/slideLayouts/slideLayout19.xml" ContentType="application/vnd.openxmlformats-officedocument.presentationml.slideLayout+xml"/>
  <Default Extension="bin" ContentType="application/vnd.openxmlformats-officedocument.presentationml.printerSettings"/>
  <Override PartName="/ppt/viewProps.xml" ContentType="application/vnd.openxmlformats-officedocument.presentationml.viewProp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60" r:id="rId1"/>
  </p:sldMasterIdLst>
  <p:notesMasterIdLst>
    <p:notesMasterId r:id="rId19"/>
  </p:notesMasterIdLst>
  <p:sldIdLst>
    <p:sldId id="256" r:id="rId2"/>
    <p:sldId id="283" r:id="rId3"/>
    <p:sldId id="295" r:id="rId4"/>
    <p:sldId id="294" r:id="rId5"/>
    <p:sldId id="285" r:id="rId6"/>
    <p:sldId id="284" r:id="rId7"/>
    <p:sldId id="286" r:id="rId8"/>
    <p:sldId id="296" r:id="rId9"/>
    <p:sldId id="288" r:id="rId10"/>
    <p:sldId id="289" r:id="rId11"/>
    <p:sldId id="290" r:id="rId12"/>
    <p:sldId id="291" r:id="rId13"/>
    <p:sldId id="292" r:id="rId14"/>
    <p:sldId id="293" r:id="rId15"/>
    <p:sldId id="297" r:id="rId16"/>
    <p:sldId id="298" r:id="rId17"/>
    <p:sldId id="299" r:id="rId1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lrMru>
    <a:srgbClr val="EB7D82"/>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lastView="sldThumbnailView">
  <p:normalViewPr horzBarState="maximized">
    <p:restoredLeft sz="6255" autoAdjust="0"/>
    <p:restoredTop sz="94660"/>
  </p:normalViewPr>
  <p:slideViewPr>
    <p:cSldViewPr snapToGrid="0" snapToObjects="1">
      <p:cViewPr varScale="1">
        <p:scale>
          <a:sx n="117" d="100"/>
          <a:sy n="117" d="100"/>
        </p:scale>
        <p:origin x="-464" y="-112"/>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printerSettings" Target="printerSettings/printerSettings1.bin"/><Relationship Id="rId21" Type="http://schemas.openxmlformats.org/officeDocument/2006/relationships/presProps" Target="presProps.xml"/><Relationship Id="rId22" Type="http://schemas.openxmlformats.org/officeDocument/2006/relationships/viewProps" Target="viewProps.xml"/><Relationship Id="rId23" Type="http://schemas.openxmlformats.org/officeDocument/2006/relationships/theme" Target="theme/theme1.xml"/><Relationship Id="rId24"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notesMaster" Target="notesMasters/notesMaster1.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CA5A7AD-8C5C-CC42-827B-2C651ACB0F50}" type="datetimeFigureOut">
              <a:rPr lang="en-US" smtClean="0"/>
              <a:pPr/>
              <a:t>11/4/14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CD23876-1D72-5F4B-B74C-72B6706D6097}"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Fill</a:t>
            </a:r>
            <a:r>
              <a:rPr lang="en-US" baseline="0" dirty="0" smtClean="0"/>
              <a:t> this out as a group after partners work to complete the activity sheet: Identifying and Addressing Students’ Reading Comprehension Needs</a:t>
            </a:r>
            <a:endParaRPr lang="en-US" dirty="0"/>
          </a:p>
        </p:txBody>
      </p:sp>
      <p:sp>
        <p:nvSpPr>
          <p:cNvPr id="4" name="Slide Number Placeholder 3"/>
          <p:cNvSpPr>
            <a:spLocks noGrp="1"/>
          </p:cNvSpPr>
          <p:nvPr>
            <p:ph type="sldNum" sz="quarter" idx="10"/>
          </p:nvPr>
        </p:nvSpPr>
        <p:spPr/>
        <p:txBody>
          <a:bodyPr/>
          <a:lstStyle/>
          <a:p>
            <a:fld id="{3CD23876-1D72-5F4B-B74C-72B6706D6097}" type="slidenum">
              <a:rPr lang="en-US" smtClean="0"/>
              <a:pPr/>
              <a:t>2</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8D906479-1D27-5F45-A525-20E0735FCD16}" type="slidenum">
              <a:rPr lang="en-US">
                <a:latin typeface="Times New Roman" pitchFamily="-101" charset="0"/>
              </a:rPr>
              <a:pPr/>
              <a:t>4</a:t>
            </a:fld>
            <a:endParaRPr lang="en-US">
              <a:latin typeface="Times New Roman" pitchFamily="-101" charset="0"/>
            </a:endParaRPr>
          </a:p>
        </p:txBody>
      </p:sp>
      <p:sp>
        <p:nvSpPr>
          <p:cNvPr id="20483" name="Rectangle 2"/>
          <p:cNvSpPr>
            <a:spLocks noChangeArrowheads="1" noTextEdit="1"/>
          </p:cNvSpPr>
          <p:nvPr>
            <p:ph type="sldImg"/>
          </p:nvPr>
        </p:nvSpPr>
        <p:spPr>
          <a:ln/>
        </p:spPr>
      </p:sp>
      <p:sp>
        <p:nvSpPr>
          <p:cNvPr id="20484" name="Rectangle 3"/>
          <p:cNvSpPr>
            <a:spLocks noGrp="1" noChangeArrowheads="1"/>
          </p:cNvSpPr>
          <p:nvPr>
            <p:ph type="body" idx="1"/>
          </p:nvPr>
        </p:nvSpPr>
        <p:spPr>
          <a:noFill/>
          <a:ln/>
        </p:spPr>
        <p:txBody>
          <a:bodyPr/>
          <a:lstStyle/>
          <a:p>
            <a:pPr eaLnBrk="1" hangingPunct="1"/>
            <a:r>
              <a:rPr lang="en-US">
                <a:latin typeface="Times New Roman" pitchFamily="-101" charset="0"/>
                <a:ea typeface="ＭＳ Ｐゴシック" pitchFamily="-101" charset="-128"/>
                <a:cs typeface="ＭＳ Ｐゴシック" pitchFamily="-101" charset="-128"/>
              </a:rPr>
              <a:t>Scaffolding Comprehension through read-aloud</a:t>
            </a:r>
          </a:p>
          <a:p>
            <a:pPr eaLnBrk="1" hangingPunct="1"/>
            <a:endParaRPr lang="en-US">
              <a:latin typeface="Times New Roman" pitchFamily="-101" charset="0"/>
              <a:ea typeface="ＭＳ Ｐゴシック" pitchFamily="-101" charset="-128"/>
              <a:cs typeface="ＭＳ Ｐゴシック" pitchFamily="-101" charset="-128"/>
            </a:endParaRPr>
          </a:p>
          <a:p>
            <a:pPr eaLnBrk="1" hangingPunct="1"/>
            <a:r>
              <a:rPr lang="en-US">
                <a:latin typeface="Times New Roman" pitchFamily="-101" charset="0"/>
                <a:ea typeface="ＭＳ Ｐゴシック" pitchFamily="-101" charset="-128"/>
                <a:cs typeface="ＭＳ Ｐゴシック" pitchFamily="-101" charset="-128"/>
              </a:rPr>
              <a:t>Scaffolding comprehension through reading</a:t>
            </a:r>
          </a:p>
          <a:p>
            <a:pPr eaLnBrk="1" hangingPunct="1"/>
            <a:endParaRPr lang="en-US">
              <a:latin typeface="Times New Roman" pitchFamily="-101" charset="0"/>
              <a:ea typeface="ＭＳ Ｐゴシック" pitchFamily="-101" charset="-128"/>
              <a:cs typeface="ＭＳ Ｐゴシック" pitchFamily="-101" charset="-128"/>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Fill</a:t>
            </a:r>
            <a:r>
              <a:rPr lang="en-US" baseline="0" dirty="0" smtClean="0"/>
              <a:t> this out as a group after partners work to complete the activity sheet: Identifying and Addressing Students’ Reading Comprehension Needs</a:t>
            </a:r>
            <a:endParaRPr lang="en-US" dirty="0"/>
          </a:p>
        </p:txBody>
      </p:sp>
      <p:sp>
        <p:nvSpPr>
          <p:cNvPr id="4" name="Slide Number Placeholder 3"/>
          <p:cNvSpPr>
            <a:spLocks noGrp="1"/>
          </p:cNvSpPr>
          <p:nvPr>
            <p:ph type="sldNum" sz="quarter" idx="10"/>
          </p:nvPr>
        </p:nvSpPr>
        <p:spPr/>
        <p:txBody>
          <a:bodyPr/>
          <a:lstStyle/>
          <a:p>
            <a:fld id="{3CD23876-1D72-5F4B-B74C-72B6706D6097}" type="slidenum">
              <a:rPr lang="en-US" smtClean="0"/>
              <a:pPr/>
              <a:t>5</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54274" name="Slide Image Placeholder 1"/>
          <p:cNvSpPr>
            <a:spLocks noGrp="1" noRot="1" noChangeAspect="1"/>
          </p:cNvSpPr>
          <p:nvPr>
            <p:ph type="sldImg"/>
          </p:nvPr>
        </p:nvSpPr>
        <p:spPr>
          <a:ln/>
        </p:spPr>
      </p:sp>
      <p:sp>
        <p:nvSpPr>
          <p:cNvPr id="54275" name="Notes Placeholder 2"/>
          <p:cNvSpPr>
            <a:spLocks noGrp="1"/>
          </p:cNvSpPr>
          <p:nvPr>
            <p:ph type="body" idx="1"/>
          </p:nvPr>
        </p:nvSpPr>
        <p:spPr>
          <a:noFill/>
          <a:ln/>
        </p:spPr>
        <p:txBody>
          <a:bodyPr/>
          <a:lstStyle/>
          <a:p>
            <a:r>
              <a:rPr lang="en-US" smtClean="0">
                <a:latin typeface="Times New Roman" pitchFamily="-101" charset="0"/>
                <a:ea typeface="ＭＳ Ｐゴシック" pitchFamily="-101" charset="-128"/>
                <a:cs typeface="ＭＳ Ｐゴシック" pitchFamily="-101" charset="-128"/>
              </a:rPr>
              <a:t>This helps students connect one event with another; in text talk article, also value in asking generic probes (What’s that all about? What’s going on? What’s that mean?) and when students struggle to answer, reread the passages and ask students the initial question again. </a:t>
            </a:r>
          </a:p>
        </p:txBody>
      </p:sp>
      <p:sp>
        <p:nvSpPr>
          <p:cNvPr id="54276" name="Slide Number Placeholder 3"/>
          <p:cNvSpPr>
            <a:spLocks noGrp="1"/>
          </p:cNvSpPr>
          <p:nvPr>
            <p:ph type="sldNum" sz="quarter" idx="5"/>
          </p:nvPr>
        </p:nvSpPr>
        <p:spPr>
          <a:noFill/>
        </p:spPr>
        <p:txBody>
          <a:bodyPr/>
          <a:lstStyle/>
          <a:p>
            <a:fld id="{6C5D48FA-E0DC-7242-8304-7DB55257FF8F}" type="slidenum">
              <a:rPr lang="en-US" smtClean="0">
                <a:latin typeface="Times New Roman" pitchFamily="-101" charset="0"/>
              </a:rPr>
              <a:pPr/>
              <a:t>11</a:t>
            </a:fld>
            <a:endParaRPr lang="en-US" smtClean="0">
              <a:latin typeface="Times New Roman" pitchFamily="-101"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2FC79E90-2D80-BA41-A3B2-B2A249E8CC33}" type="datetimeFigureOut">
              <a:rPr lang="en-US" smtClean="0"/>
              <a:pPr/>
              <a:t>11/4/14</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sz="1800" kern="1200">
              <a:solidFill>
                <a:schemeClr val="lt1"/>
              </a:solidFill>
              <a:latin typeface="+mn-lt"/>
              <a:ea typeface="+mn-ea"/>
              <a:cs typeface="+mn-cs"/>
            </a:endParaRP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1" name="Rectangle 10"/>
          <p:cNvSpPr/>
          <p:nvPr/>
        </p:nvSpPr>
        <p:spPr>
          <a:xfrm>
            <a:off x="4624388" y="228600"/>
            <a:ext cx="2057400" cy="203911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6802438" y="2377440"/>
            <a:ext cx="2057400" cy="203911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4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5" name="Date Placeholder 4"/>
          <p:cNvSpPr>
            <a:spLocks noGrp="1"/>
          </p:cNvSpPr>
          <p:nvPr>
            <p:ph type="dt" sz="half" idx="10"/>
          </p:nvPr>
        </p:nvSpPr>
        <p:spPr/>
        <p:txBody>
          <a:bodyPr/>
          <a:lstStyle/>
          <a:p>
            <a:fld id="{2FC79E90-2D80-BA41-A3B2-B2A249E8CC33}" type="datetimeFigureOut">
              <a:rPr lang="en-US" smtClean="0"/>
              <a:pPr/>
              <a:t>11/4/14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B5105EC-E20C-754D-A274-EC47FEE12F59}" type="slidenum">
              <a:rPr lang="en-US" smtClean="0"/>
              <a:pPr/>
              <a:t>‹#›</a:t>
            </a:fld>
            <a:endParaRPr lang="en-US"/>
          </a:p>
        </p:txBody>
      </p:sp>
      <p:sp>
        <p:nvSpPr>
          <p:cNvPr id="12" name="Content Placeholder 2"/>
          <p:cNvSpPr>
            <a:spLocks noGrp="1"/>
          </p:cNvSpPr>
          <p:nvPr>
            <p:ph sz="half" idx="17"/>
          </p:nvPr>
        </p:nvSpPr>
        <p:spPr>
          <a:xfrm>
            <a:off x="502920" y="1985963"/>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4" name="Content Placeholder 2"/>
          <p:cNvSpPr>
            <a:spLocks noGrp="1"/>
          </p:cNvSpPr>
          <p:nvPr>
            <p:ph sz="half" idx="18"/>
          </p:nvPr>
        </p:nvSpPr>
        <p:spPr>
          <a:xfrm>
            <a:off x="502920" y="4164965"/>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5"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6"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Only">
    <p:spTree>
      <p:nvGrpSpPr>
        <p:cNvPr id="1" name=""/>
        <p:cNvGrpSpPr/>
        <p:nvPr/>
      </p:nvGrpSpPr>
      <p:grpSpPr>
        <a:xfrm>
          <a:off x="0" y="0"/>
          <a:ext cx="0" cy="0"/>
          <a:chOff x="0" y="0"/>
          <a:chExt cx="0" cy="0"/>
        </a:xfrm>
      </p:grpSpPr>
      <p:sp>
        <p:nvSpPr>
          <p:cNvPr id="6" name="Rectangle 5"/>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TextBox 7"/>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2FC79E90-2D80-BA41-A3B2-B2A249E8CC33}" type="datetimeFigureOut">
              <a:rPr lang="en-US" smtClean="0"/>
              <a:pPr/>
              <a:t>11/4/14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B5105EC-E20C-754D-A274-EC47FEE12F59}"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Blank">
    <p:spTree>
      <p:nvGrpSpPr>
        <p:cNvPr id="1" name=""/>
        <p:cNvGrpSpPr/>
        <p:nvPr/>
      </p:nvGrpSpPr>
      <p:grpSpPr>
        <a:xfrm>
          <a:off x="0" y="0"/>
          <a:ext cx="0" cy="0"/>
          <a:chOff x="0" y="0"/>
          <a:chExt cx="0" cy="0"/>
        </a:xfrm>
      </p:grpSpPr>
      <p:sp>
        <p:nvSpPr>
          <p:cNvPr id="5" name="Rectangle 4"/>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2FC79E90-2D80-BA41-A3B2-B2A249E8CC33}" type="datetimeFigureOut">
              <a:rPr lang="en-US" smtClean="0"/>
              <a:pPr/>
              <a:t>11/4/14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B5105EC-E20C-754D-A274-EC47FEE12F59}" type="slidenum">
              <a:rPr lang="en-US" smtClean="0"/>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8" name="Rectangle 7"/>
          <p:cNvSpPr/>
          <p:nvPr/>
        </p:nvSpPr>
        <p:spPr>
          <a:xfrm>
            <a:off x="282575" y="228600"/>
            <a:ext cx="3451225"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5" y="2571750"/>
            <a:ext cx="3255264"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3" name="Content Placeholder 2"/>
          <p:cNvSpPr>
            <a:spLocks noGrp="1"/>
          </p:cNvSpPr>
          <p:nvPr>
            <p:ph idx="1"/>
          </p:nvPr>
        </p:nvSpPr>
        <p:spPr>
          <a:xfrm>
            <a:off x="4168775" y="273050"/>
            <a:ext cx="4597399" cy="5853113"/>
          </a:xfrm>
        </p:spPr>
        <p:txBody>
          <a:bodyPr>
            <a:normAutofit/>
          </a:bodyPr>
          <a:lstStyle>
            <a:lvl1pPr>
              <a:defRPr sz="1800"/>
            </a:lvl1pPr>
            <a:lvl2pPr>
              <a:defRPr sz="18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Text Placeholder 3"/>
          <p:cNvSpPr>
            <a:spLocks noGrp="1"/>
          </p:cNvSpPr>
          <p:nvPr>
            <p:ph type="body" sz="half" idx="2"/>
          </p:nvPr>
        </p:nvSpPr>
        <p:spPr>
          <a:xfrm>
            <a:off x="381093" y="3733800"/>
            <a:ext cx="3255264" cy="2392363"/>
          </a:xfrm>
        </p:spPr>
        <p:txBody>
          <a:bodyPr/>
          <a:lstStyle>
            <a:lvl1pPr marL="0" indent="0">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2FC79E90-2D80-BA41-A3B2-B2A249E8CC33}" type="datetimeFigureOut">
              <a:rPr lang="en-US" smtClean="0"/>
              <a:pPr/>
              <a:t>11/4/14</a:t>
            </a:fld>
            <a:endParaRPr lang="en-US"/>
          </a:p>
        </p:txBody>
      </p:sp>
      <p:sp>
        <p:nvSpPr>
          <p:cNvPr id="6" name="Footer Placeholder 5"/>
          <p:cNvSpPr>
            <a:spLocks noGrp="1"/>
          </p:cNvSpPr>
          <p:nvPr>
            <p:ph type="ftr" sz="quarter" idx="11"/>
          </p:nvPr>
        </p:nvSpPr>
        <p:spPr>
          <a:xfrm>
            <a:off x="3859305" y="6423585"/>
            <a:ext cx="3316941" cy="365125"/>
          </a:xfrm>
        </p:spPr>
        <p:txBody>
          <a:bodyPr/>
          <a:lstStyle/>
          <a:p>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169404" y="3124200"/>
            <a:ext cx="3898272"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6" y="228600"/>
            <a:ext cx="3460658" cy="634523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4" name="Text Placeholder 3"/>
          <p:cNvSpPr>
            <a:spLocks noGrp="1"/>
          </p:cNvSpPr>
          <p:nvPr>
            <p:ph type="body" sz="half" idx="2"/>
          </p:nvPr>
        </p:nvSpPr>
        <p:spPr>
          <a:xfrm>
            <a:off x="4169404" y="3995737"/>
            <a:ext cx="3898272" cy="214788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2FC79E90-2D80-BA41-A3B2-B2A249E8CC33}" type="datetimeFigureOut">
              <a:rPr lang="en-US" smtClean="0"/>
              <a:pPr/>
              <a:t>11/4/14</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AB5105EC-E20C-754D-A274-EC47FEE12F59}" type="slidenum">
              <a:rPr lang="en-US" smtClean="0"/>
              <a:pPr/>
              <a:t>‹#›</a:t>
            </a:fld>
            <a:endParaRPr lang="en-US"/>
          </a:p>
        </p:txBody>
      </p:sp>
      <p:sp>
        <p:nvSpPr>
          <p:cNvPr id="10" name="TextBox 9"/>
          <p:cNvSpPr txBox="1"/>
          <p:nvPr/>
        </p:nvSpPr>
        <p:spPr>
          <a:xfrm>
            <a:off x="3990110"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above Caption">
    <p:spTree>
      <p:nvGrpSpPr>
        <p:cNvPr id="1" name=""/>
        <p:cNvGrpSpPr/>
        <p:nvPr/>
      </p:nvGrpSpPr>
      <p:grpSpPr>
        <a:xfrm>
          <a:off x="0" y="0"/>
          <a:ext cx="0" cy="0"/>
          <a:chOff x="0" y="0"/>
          <a:chExt cx="0" cy="0"/>
        </a:xfrm>
      </p:grpSpPr>
      <p:sp>
        <p:nvSpPr>
          <p:cNvPr id="2" name="Title 1"/>
          <p:cNvSpPr>
            <a:spLocks noGrp="1"/>
          </p:cNvSpPr>
          <p:nvPr>
            <p:ph type="title"/>
          </p:nvPr>
        </p:nvSpPr>
        <p:spPr>
          <a:xfrm>
            <a:off x="506505" y="4424082"/>
            <a:ext cx="6191157" cy="83371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28600"/>
            <a:ext cx="637838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4" name="Text Placeholder 3"/>
          <p:cNvSpPr>
            <a:spLocks noGrp="1"/>
          </p:cNvSpPr>
          <p:nvPr>
            <p:ph type="body" sz="half" idx="2"/>
          </p:nvPr>
        </p:nvSpPr>
        <p:spPr>
          <a:xfrm>
            <a:off x="506505" y="5257799"/>
            <a:ext cx="6191157" cy="885825"/>
          </a:xfrm>
        </p:spPr>
        <p:txBody>
          <a:bodyPr/>
          <a:lstStyle>
            <a:lvl1pPr marL="0" indent="0">
              <a:spcBef>
                <a:spcPts val="3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FC79E90-2D80-BA41-A3B2-B2A249E8CC33}" type="datetimeFigureOut">
              <a:rPr lang="en-US" smtClean="0"/>
              <a:pPr/>
              <a:t>11/4/14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B5105EC-E20C-754D-A274-EC47FEE12F59}" type="slidenum">
              <a:rPr lang="en-US" smtClean="0"/>
              <a:pPr/>
              <a:t>‹#›</a:t>
            </a:fld>
            <a:endParaRPr lang="en-US"/>
          </a:p>
        </p:txBody>
      </p:sp>
      <p:sp>
        <p:nvSpPr>
          <p:cNvPr id="8" name="Rectangle 7"/>
          <p:cNvSpPr/>
          <p:nvPr/>
        </p:nvSpPr>
        <p:spPr>
          <a:xfrm>
            <a:off x="6802438" y="22860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Rectangle 8"/>
          <p:cNvSpPr/>
          <p:nvPr/>
        </p:nvSpPr>
        <p:spPr>
          <a:xfrm>
            <a:off x="6802438" y="2377440"/>
            <a:ext cx="2057400" cy="203911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327212" y="4632792"/>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2 Pictures with Caption">
    <p:spTree>
      <p:nvGrpSpPr>
        <p:cNvPr id="1" name=""/>
        <p:cNvGrpSpPr/>
        <p:nvPr/>
      </p:nvGrpSpPr>
      <p:grpSpPr>
        <a:xfrm>
          <a:off x="0" y="0"/>
          <a:ext cx="0" cy="0"/>
          <a:chOff x="0" y="0"/>
          <a:chExt cx="0" cy="0"/>
        </a:xfrm>
      </p:grpSpPr>
      <p:sp>
        <p:nvSpPr>
          <p:cNvPr id="8" name="Rectangle 7"/>
          <p:cNvSpPr/>
          <p:nvPr/>
        </p:nvSpPr>
        <p:spPr>
          <a:xfrm>
            <a:off x="282574" y="228600"/>
            <a:ext cx="6387167"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6181611"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6179566" cy="2392363"/>
          </a:xfrm>
        </p:spPr>
        <p:txBody>
          <a:bodyPr/>
          <a:lstStyle>
            <a:lvl1pPr marL="0" indent="0">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5212262" y="6235607"/>
            <a:ext cx="1348398" cy="365125"/>
          </a:xfrm>
        </p:spPr>
        <p:txBody>
          <a:bodyPr/>
          <a:lstStyle>
            <a:lvl1pPr>
              <a:defRPr>
                <a:solidFill>
                  <a:schemeClr val="bg1"/>
                </a:solidFill>
              </a:defRPr>
            </a:lvl1pPr>
          </a:lstStyle>
          <a:p>
            <a:fld id="{2FC79E90-2D80-BA41-A3B2-B2A249E8CC33}" type="datetimeFigureOut">
              <a:rPr lang="en-US" smtClean="0"/>
              <a:pPr/>
              <a:t>11/4/14</a:t>
            </a:fld>
            <a:endParaRPr lang="en-US"/>
          </a:p>
        </p:txBody>
      </p:sp>
      <p:sp>
        <p:nvSpPr>
          <p:cNvPr id="6" name="Footer Placeholder 5"/>
          <p:cNvSpPr>
            <a:spLocks noGrp="1"/>
          </p:cNvSpPr>
          <p:nvPr>
            <p:ph type="ftr" sz="quarter" idx="11"/>
          </p:nvPr>
        </p:nvSpPr>
        <p:spPr>
          <a:xfrm>
            <a:off x="381095" y="6235607"/>
            <a:ext cx="46481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AB5105EC-E20C-754D-A274-EC47FEE12F59}" type="slidenum">
              <a:rPr lang="en-US" smtClean="0"/>
              <a:pPr/>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6802438" y="2374940"/>
            <a:ext cx="2057400" cy="2039112"/>
          </a:xfrm>
        </p:spPr>
        <p:txBody>
          <a:bodyPr/>
          <a:lstStyle>
            <a:lvl1pPr>
              <a:buNone/>
              <a:defRPr/>
            </a:lvl1pPr>
          </a:lstStyle>
          <a:p>
            <a:r>
              <a:rPr lang="en-US" smtClean="0"/>
              <a:t>Click icon to add picture</a:t>
            </a:r>
            <a:endParaRPr/>
          </a:p>
        </p:txBody>
      </p:sp>
      <p:sp>
        <p:nvSpPr>
          <p:cNvPr id="13" name="Picture Placeholder 12"/>
          <p:cNvSpPr>
            <a:spLocks noGrp="1"/>
          </p:cNvSpPr>
          <p:nvPr>
            <p:ph type="pic" sz="quarter" idx="14"/>
          </p:nvPr>
        </p:nvSpPr>
        <p:spPr>
          <a:xfrm>
            <a:off x="6802438" y="4535424"/>
            <a:ext cx="2057400" cy="2039112"/>
          </a:xfrm>
        </p:spPr>
        <p:txBody>
          <a:bodyPr/>
          <a:lstStyle>
            <a:lvl1pPr>
              <a:buNone/>
              <a:defRPr/>
            </a:lvl1pPr>
          </a:lstStyle>
          <a:p>
            <a:r>
              <a:rPr lang="en-US" smtClean="0"/>
              <a:t>Click icon to add picture</a:t>
            </a:r>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3 Pictures with Caption">
    <p:spTree>
      <p:nvGrpSpPr>
        <p:cNvPr id="1" name=""/>
        <p:cNvGrpSpPr/>
        <p:nvPr/>
      </p:nvGrpSpPr>
      <p:grpSpPr>
        <a:xfrm>
          <a:off x="0" y="0"/>
          <a:ext cx="0" cy="0"/>
          <a:chOff x="0" y="0"/>
          <a:chExt cx="0" cy="0"/>
        </a:xfrm>
      </p:grpSpPr>
      <p:sp>
        <p:nvSpPr>
          <p:cNvPr id="8" name="Rectangle 7"/>
          <p:cNvSpPr/>
          <p:nvPr/>
        </p:nvSpPr>
        <p:spPr>
          <a:xfrm>
            <a:off x="282575" y="228600"/>
            <a:ext cx="423545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4016633"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4015304" cy="2392363"/>
          </a:xfrm>
        </p:spPr>
        <p:txBody>
          <a:bodyPr/>
          <a:lstStyle>
            <a:lvl1pPr marL="0" indent="0">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3048000" y="6235607"/>
            <a:ext cx="1348398" cy="365125"/>
          </a:xfrm>
        </p:spPr>
        <p:txBody>
          <a:bodyPr/>
          <a:lstStyle>
            <a:lvl1pPr>
              <a:defRPr>
                <a:solidFill>
                  <a:schemeClr val="bg1"/>
                </a:solidFill>
              </a:defRPr>
            </a:lvl1pPr>
          </a:lstStyle>
          <a:p>
            <a:fld id="{2FC79E90-2D80-BA41-A3B2-B2A249E8CC33}" type="datetimeFigureOut">
              <a:rPr lang="en-US" smtClean="0"/>
              <a:pPr/>
              <a:t>11/4/14</a:t>
            </a:fld>
            <a:endParaRPr lang="en-US"/>
          </a:p>
        </p:txBody>
      </p:sp>
      <p:sp>
        <p:nvSpPr>
          <p:cNvPr id="6" name="Footer Placeholder 5"/>
          <p:cNvSpPr>
            <a:spLocks noGrp="1"/>
          </p:cNvSpPr>
          <p:nvPr>
            <p:ph type="ftr" sz="quarter" idx="11"/>
          </p:nvPr>
        </p:nvSpPr>
        <p:spPr>
          <a:xfrm>
            <a:off x="381095" y="6235607"/>
            <a:ext cx="25907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AB5105EC-E20C-754D-A274-EC47FEE12F59}" type="slidenum">
              <a:rPr lang="en-US" smtClean="0"/>
              <a:pPr/>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4388" y="4534726"/>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4624388" y="228600"/>
            <a:ext cx="2057400" cy="2039112"/>
          </a:xfrm>
        </p:spPr>
        <p:txBody>
          <a:bodyPr/>
          <a:lstStyle>
            <a:lvl1pPr>
              <a:buNone/>
              <a:defRPr/>
            </a:lvl1pPr>
          </a:lstStyle>
          <a:p>
            <a:r>
              <a:rPr lang="en-US" smtClean="0"/>
              <a:t>Click icon to add picture</a:t>
            </a:r>
            <a:endParaRPr/>
          </a:p>
        </p:txBody>
      </p:sp>
      <p:sp>
        <p:nvSpPr>
          <p:cNvPr id="13" name="Picture Placeholder 12"/>
          <p:cNvSpPr>
            <a:spLocks noGrp="1"/>
          </p:cNvSpPr>
          <p:nvPr>
            <p:ph type="pic" sz="quarter" idx="14"/>
          </p:nvPr>
        </p:nvSpPr>
        <p:spPr>
          <a:xfrm>
            <a:off x="4624388" y="2381663"/>
            <a:ext cx="2057400" cy="2039112"/>
          </a:xfrm>
        </p:spPr>
        <p:txBody>
          <a:bodyPr/>
          <a:lstStyle>
            <a:lvl1pPr>
              <a:buNone/>
              <a:defRPr/>
            </a:lvl1pPr>
          </a:lstStyle>
          <a:p>
            <a:r>
              <a:rPr lang="en-US" smtClean="0"/>
              <a:t>Click icon to add picture</a:t>
            </a:r>
            <a:endParaRPr/>
          </a:p>
        </p:txBody>
      </p:sp>
      <p:sp>
        <p:nvSpPr>
          <p:cNvPr id="14" name="Picture Placeholder 12"/>
          <p:cNvSpPr>
            <a:spLocks noGrp="1"/>
          </p:cNvSpPr>
          <p:nvPr>
            <p:ph type="pic" sz="quarter" idx="15"/>
          </p:nvPr>
        </p:nvSpPr>
        <p:spPr>
          <a:xfrm>
            <a:off x="6803136" y="2381662"/>
            <a:ext cx="2057400" cy="4187952"/>
          </a:xfrm>
        </p:spPr>
        <p:txBody>
          <a:bodyPr/>
          <a:lstStyle>
            <a:lvl1pPr>
              <a:buNone/>
              <a:defRPr/>
            </a:lvl1pPr>
          </a:lstStyle>
          <a:p>
            <a:r>
              <a:rPr lang="en-US" smtClean="0"/>
              <a:t>Click icon to add picture</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3 Pictures with Caption, Alt.">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53000" y="3124200"/>
            <a:ext cx="3108960"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365248"/>
            <a:ext cx="424011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4" name="Text Placeholder 3"/>
          <p:cNvSpPr>
            <a:spLocks noGrp="1"/>
          </p:cNvSpPr>
          <p:nvPr>
            <p:ph type="body" sz="half" idx="2"/>
          </p:nvPr>
        </p:nvSpPr>
        <p:spPr>
          <a:xfrm>
            <a:off x="4953000" y="3995737"/>
            <a:ext cx="3108960" cy="214788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2FC79E90-2D80-BA41-A3B2-B2A249E8CC33}" type="datetimeFigureOut">
              <a:rPr lang="en-US" smtClean="0"/>
              <a:pPr/>
              <a:t>11/4/14</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AB5105EC-E20C-754D-A274-EC47FEE12F59}" type="slidenum">
              <a:rPr lang="en-US" smtClean="0"/>
              <a:pPr/>
              <a:t>‹#›</a:t>
            </a:fld>
            <a:endParaRPr lang="en-US"/>
          </a:p>
        </p:txBody>
      </p:sp>
      <p:sp>
        <p:nvSpPr>
          <p:cNvPr id="10" name="TextBox 9"/>
          <p:cNvSpPr txBox="1"/>
          <p:nvPr/>
        </p:nvSpPr>
        <p:spPr>
          <a:xfrm>
            <a:off x="4750361"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
        <p:nvSpPr>
          <p:cNvPr id="14" name="Picture Placeholder 12"/>
          <p:cNvSpPr>
            <a:spLocks noGrp="1"/>
          </p:cNvSpPr>
          <p:nvPr>
            <p:ph type="pic" sz="quarter" idx="13"/>
          </p:nvPr>
        </p:nvSpPr>
        <p:spPr>
          <a:xfrm>
            <a:off x="277905" y="228600"/>
            <a:ext cx="2057400" cy="2039112"/>
          </a:xfrm>
        </p:spPr>
        <p:txBody>
          <a:bodyPr/>
          <a:lstStyle>
            <a:lvl1pPr>
              <a:buNone/>
              <a:defRPr/>
            </a:lvl1pPr>
          </a:lstStyle>
          <a:p>
            <a:r>
              <a:rPr lang="en-US" smtClean="0"/>
              <a:t>Click icon to add picture</a:t>
            </a:r>
            <a:endParaRPr/>
          </a:p>
        </p:txBody>
      </p:sp>
      <p:sp>
        <p:nvSpPr>
          <p:cNvPr id="15" name="Picture Placeholder 12"/>
          <p:cNvSpPr>
            <a:spLocks noGrp="1"/>
          </p:cNvSpPr>
          <p:nvPr>
            <p:ph type="pic" sz="quarter" idx="14"/>
          </p:nvPr>
        </p:nvSpPr>
        <p:spPr>
          <a:xfrm>
            <a:off x="2460625" y="228600"/>
            <a:ext cx="2057400" cy="2039112"/>
          </a:xfrm>
        </p:spPr>
        <p:txBody>
          <a:bodyPr/>
          <a:lstStyle>
            <a:lvl1pPr>
              <a:buNone/>
              <a:defRPr/>
            </a:lvl1pPr>
          </a:lstStyle>
          <a:p>
            <a:r>
              <a:rPr lang="en-US" smtClean="0"/>
              <a:t>Click icon to add picture</a:t>
            </a:r>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and Vertical Tex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2FC79E90-2D80-BA41-A3B2-B2A249E8CC33}" type="datetimeFigureOut">
              <a:rPr lang="en-US" smtClean="0"/>
              <a:pPr/>
              <a:t>11/4/14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B5105EC-E20C-754D-A274-EC47FEE12F59}"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and Content">
    <p:spTree>
      <p:nvGrpSpPr>
        <p:cNvPr id="1" name=""/>
        <p:cNvGrpSpPr/>
        <p:nvPr/>
      </p:nvGrpSpPr>
      <p:grpSpPr>
        <a:xfrm>
          <a:off x="0" y="0"/>
          <a:ext cx="0" cy="0"/>
          <a:chOff x="0" y="0"/>
          <a:chExt cx="0" cy="0"/>
        </a:xfrm>
      </p:grpSpPr>
      <p:sp>
        <p:nvSpPr>
          <p:cNvPr id="7" name="Rectangle 6"/>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2FC79E90-2D80-BA41-A3B2-B2A249E8CC33}" type="datetimeFigureOut">
              <a:rPr lang="en-US" smtClean="0"/>
              <a:pPr/>
              <a:t>11/4/14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B5105EC-E20C-754D-A274-EC47FEE12F59}" type="slidenum">
              <a:rPr lang="en-US" smtClean="0"/>
              <a:pPr/>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Rectangle 9"/>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Vertical Title and Text">
    <p:spTree>
      <p:nvGrpSpPr>
        <p:cNvPr id="1" name=""/>
        <p:cNvGrpSpPr/>
        <p:nvPr/>
      </p:nvGrpSpPr>
      <p:grpSpPr>
        <a:xfrm>
          <a:off x="0" y="0"/>
          <a:ext cx="0" cy="0"/>
          <a:chOff x="0" y="0"/>
          <a:chExt cx="0" cy="0"/>
        </a:xfrm>
      </p:grpSpPr>
      <p:sp>
        <p:nvSpPr>
          <p:cNvPr id="10" name="Rectangle 9"/>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995772" y="954742"/>
            <a:ext cx="681318" cy="5171422"/>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958756"/>
            <a:ext cx="6858000" cy="5184869"/>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2FC79E90-2D80-BA41-A3B2-B2A249E8CC33}" type="datetimeFigureOut">
              <a:rPr lang="en-US" smtClean="0"/>
              <a:pPr/>
              <a:t>11/4/14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B5105EC-E20C-754D-A274-EC47FEE12F59}" type="slidenum">
              <a:rPr lang="en-US" smtClean="0"/>
              <a:pPr/>
              <a:t>‹#›</a:t>
            </a:fld>
            <a:endParaRPr lang="en-US"/>
          </a:p>
        </p:txBody>
      </p:sp>
      <p:sp>
        <p:nvSpPr>
          <p:cNvPr id="9" name="TextBox 8"/>
          <p:cNvSpPr txBox="1"/>
          <p:nvPr/>
        </p:nvSpPr>
        <p:spPr>
          <a:xfrm rot="16200000">
            <a:off x="8593111" y="561668"/>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and Content, Al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8474" y="134471"/>
            <a:ext cx="7556313" cy="995082"/>
          </a:xfrm>
        </p:spPr>
        <p:txBody>
          <a:bodyPr anchor="b" anchorCtr="0"/>
          <a:lstStyle/>
          <a:p>
            <a:r>
              <a:rPr lang="en-US" smtClean="0"/>
              <a:t>Click to edit Master title style</a:t>
            </a:r>
            <a:endParaRP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2FC79E90-2D80-BA41-A3B2-B2A249E8CC33}" type="datetimeFigureOut">
              <a:rPr lang="en-US" smtClean="0"/>
              <a:pPr/>
              <a:t>11/4/14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B5105EC-E20C-754D-A274-EC47FEE12F59}" type="slidenum">
              <a:rPr lang="en-US" smtClean="0"/>
              <a:pPr/>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Text Placeholder 3"/>
          <p:cNvSpPr>
            <a:spLocks noGrp="1"/>
          </p:cNvSpPr>
          <p:nvPr>
            <p:ph type="body" sz="half" idx="2"/>
          </p:nvPr>
        </p:nvSpPr>
        <p:spPr>
          <a:xfrm>
            <a:off x="498518" y="1129553"/>
            <a:ext cx="7558960" cy="774700"/>
          </a:xfrm>
        </p:spPr>
        <p:txBody>
          <a:bodyPr vert="horz" lIns="91440" tIns="45720" rIns="91440" bIns="45720" rtlCol="0" anchor="t" anchorCtr="0">
            <a:noAutofit/>
          </a:bodyPr>
          <a:lstStyle>
            <a:lvl1pPr marL="0" indent="0">
              <a:buNone/>
              <a:defRPr kumimoji="0" sz="2400" b="0" i="0" u="none" strike="noStrike" kern="1200" cap="none" spc="0" normalizeH="0" baseline="0">
                <a:ln>
                  <a:noFill/>
                </a:ln>
                <a:solidFill>
                  <a:schemeClr val="accent3"/>
                </a:solidFill>
                <a:effectLst/>
                <a:uLnTx/>
                <a:uFillTx/>
                <a:latin typeface="+mj-lt"/>
                <a:ea typeface="+mj-ea"/>
                <a:cs typeface="+mj-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Slide with 2 Pictures">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2FC79E90-2D80-BA41-A3B2-B2A249E8CC33}" type="datetimeFigureOut">
              <a:rPr lang="en-US" smtClean="0"/>
              <a:pPr/>
              <a:t>11/4/14</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Picture Placeholder 12"/>
          <p:cNvSpPr>
            <a:spLocks noGrp="1"/>
          </p:cNvSpPr>
          <p:nvPr>
            <p:ph type="pic" sz="quarter" idx="12"/>
          </p:nvPr>
        </p:nvSpPr>
        <p:spPr>
          <a:xfrm>
            <a:off x="4624388" y="228600"/>
            <a:ext cx="2057400" cy="2039112"/>
          </a:xfrm>
        </p:spPr>
        <p:txBody>
          <a:bodyPr/>
          <a:lstStyle>
            <a:lvl1pPr>
              <a:buNone/>
              <a:defRPr/>
            </a:lvl1pPr>
          </a:lstStyle>
          <a:p>
            <a:r>
              <a:rPr lang="en-US" smtClean="0"/>
              <a:t>Click icon to add picture</a:t>
            </a:r>
            <a:endParaRPr/>
          </a:p>
        </p:txBody>
      </p:sp>
      <p:sp>
        <p:nvSpPr>
          <p:cNvPr id="14" name="Picture Placeholder 12"/>
          <p:cNvSpPr>
            <a:spLocks noGrp="1"/>
          </p:cNvSpPr>
          <p:nvPr>
            <p:ph type="pic" sz="quarter" idx="13"/>
          </p:nvPr>
        </p:nvSpPr>
        <p:spPr>
          <a:xfrm>
            <a:off x="6802438" y="2377440"/>
            <a:ext cx="2057400" cy="2039112"/>
          </a:xfrm>
        </p:spPr>
        <p:txBody>
          <a:bodyPr/>
          <a:lstStyle>
            <a:lvl1pPr>
              <a:buNone/>
              <a:defRPr/>
            </a:lvl1pPr>
          </a:lstStyle>
          <a:p>
            <a:r>
              <a:rPr lang="en-US" smtClean="0"/>
              <a:t>Click icon to add picture</a:t>
            </a:r>
            <a:endParaRPr/>
          </a:p>
        </p:txBody>
      </p:sp>
      <p:sp>
        <p:nvSpPr>
          <p:cNvPr id="16" name="Text Placeholder 3"/>
          <p:cNvSpPr>
            <a:spLocks noGrp="1"/>
          </p:cNvSpPr>
          <p:nvPr>
            <p:ph type="body" sz="half" idx="2"/>
          </p:nvPr>
        </p:nvSpPr>
        <p:spPr>
          <a:xfrm>
            <a:off x="857250" y="1779494"/>
            <a:ext cx="3086100" cy="2040905"/>
          </a:xfrm>
        </p:spPr>
        <p:txBody>
          <a:bodyPr lIns="45720" tIns="45720" rIns="45720" anchor="t">
            <a:noAutofit/>
          </a:bodyPr>
          <a:lstStyle>
            <a:lvl1pPr marL="0" indent="0" algn="ctr">
              <a:buNone/>
              <a:defRPr sz="4600">
                <a:solidFill>
                  <a:schemeClr val="bg1"/>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7" name="Rectangle 6"/>
          <p:cNvSpPr/>
          <p:nvPr/>
        </p:nvSpPr>
        <p:spPr>
          <a:xfrm>
            <a:off x="658907" y="228600"/>
            <a:ext cx="820093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86000" y="3124200"/>
            <a:ext cx="5638800" cy="1362075"/>
          </a:xfrm>
        </p:spPr>
        <p:txBody>
          <a:bodyPr anchor="b" anchorCtr="0">
            <a:normAutofit/>
          </a:bodyPr>
          <a:lstStyle>
            <a:lvl1pPr algn="l">
              <a:defRPr sz="3200" b="0" cap="none" baseline="0">
                <a:solidFill>
                  <a:schemeClr val="bg1"/>
                </a:solidFill>
              </a:defRPr>
            </a:lvl1pPr>
          </a:lstStyle>
          <a:p>
            <a:r>
              <a:rPr lang="en-US" smtClean="0"/>
              <a:t>Click to edit Master title style</a:t>
            </a:r>
            <a:endParaRPr/>
          </a:p>
        </p:txBody>
      </p:sp>
      <p:sp>
        <p:nvSpPr>
          <p:cNvPr id="3" name="Text Placeholder 2"/>
          <p:cNvSpPr>
            <a:spLocks noGrp="1"/>
          </p:cNvSpPr>
          <p:nvPr>
            <p:ph type="body" idx="1"/>
          </p:nvPr>
        </p:nvSpPr>
        <p:spPr>
          <a:xfrm>
            <a:off x="2286000" y="4495800"/>
            <a:ext cx="5638800" cy="1500187"/>
          </a:xfrm>
        </p:spPr>
        <p:txBody>
          <a:bodyPr anchor="t" anchorCtr="0">
            <a:normAutofit/>
          </a:bodyPr>
          <a:lstStyle>
            <a:lvl1pPr marL="0" indent="0">
              <a:spcBef>
                <a:spcPts val="300"/>
              </a:spcBef>
              <a:buNone/>
              <a:defRPr sz="1400" cap="none" baseline="0">
                <a:solidFill>
                  <a:schemeClr val="bg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658906" y="6248774"/>
            <a:ext cx="1474694" cy="365125"/>
          </a:xfrm>
        </p:spPr>
        <p:txBody>
          <a:bodyPr/>
          <a:lstStyle>
            <a:lvl1pPr algn="l">
              <a:defRPr>
                <a:solidFill>
                  <a:schemeClr val="bg1"/>
                </a:solidFill>
              </a:defRPr>
            </a:lvl1pPr>
          </a:lstStyle>
          <a:p>
            <a:fld id="{2FC79E90-2D80-BA41-A3B2-B2A249E8CC33}" type="datetimeFigureOut">
              <a:rPr lang="en-US" smtClean="0"/>
              <a:pPr/>
              <a:t>11/4/14</a:t>
            </a:fld>
            <a:endParaRPr lang="en-US"/>
          </a:p>
        </p:txBody>
      </p:sp>
      <p:sp>
        <p:nvSpPr>
          <p:cNvPr id="5" name="Footer Placeholder 4"/>
          <p:cNvSpPr>
            <a:spLocks noGrp="1"/>
          </p:cNvSpPr>
          <p:nvPr>
            <p:ph type="ftr" sz="quarter" idx="11"/>
          </p:nvPr>
        </p:nvSpPr>
        <p:spPr>
          <a:xfrm>
            <a:off x="2286000" y="6248774"/>
            <a:ext cx="5638800" cy="365125"/>
          </a:xfrm>
        </p:spPr>
        <p:txBody>
          <a:bodyPr/>
          <a:lstStyle>
            <a:lvl1pPr>
              <a:defRPr>
                <a:solidFill>
                  <a:schemeClr val="bg1"/>
                </a:solidFill>
              </a:defRPr>
            </a:lvl1pPr>
          </a:lstStyle>
          <a:p>
            <a:endParaRPr lang="en-US"/>
          </a:p>
        </p:txBody>
      </p:sp>
      <p:sp>
        <p:nvSpPr>
          <p:cNvPr id="6" name="Slide Number Placeholder 5"/>
          <p:cNvSpPr>
            <a:spLocks noGrp="1"/>
          </p:cNvSpPr>
          <p:nvPr>
            <p:ph type="sldNum" sz="quarter" idx="12"/>
          </p:nvPr>
        </p:nvSpPr>
        <p:spPr>
          <a:xfrm>
            <a:off x="8305800" y="6248774"/>
            <a:ext cx="554038" cy="365125"/>
          </a:xfrm>
        </p:spPr>
        <p:txBody>
          <a:bodyPr/>
          <a:lstStyle/>
          <a:p>
            <a:fld id="{AB5105EC-E20C-754D-A274-EC47FEE12F59}" type="slidenum">
              <a:rPr lang="en-US" smtClean="0"/>
              <a:pPr/>
              <a:t>‹#›</a:t>
            </a:fld>
            <a:endParaRPr lang="en-US"/>
          </a:p>
        </p:txBody>
      </p:sp>
      <p:sp>
        <p:nvSpPr>
          <p:cNvPr id="8" name="TextBox 7"/>
          <p:cNvSpPr txBox="1"/>
          <p:nvPr/>
        </p:nvSpPr>
        <p:spPr>
          <a:xfrm>
            <a:off x="2003612" y="3110754"/>
            <a:ext cx="260909" cy="615553"/>
          </a:xfrm>
          <a:prstGeom prst="rect">
            <a:avLst/>
          </a:prstGeom>
          <a:noFill/>
        </p:spPr>
        <p:txBody>
          <a:bodyPr wrap="square" lIns="0" tIns="0" rIns="0" bIns="0" rtlCol="0">
            <a:spAutoFit/>
          </a:bodyPr>
          <a:lstStyle/>
          <a:p>
            <a:r>
              <a:rPr sz="4000" b="1">
                <a:solidFill>
                  <a:schemeClr val="accent1">
                    <a:lumMod val="60000"/>
                    <a:lumOff val="40000"/>
                  </a:schemeClr>
                </a:solidFill>
              </a:rPr>
              <a:t>+</a:t>
            </a:r>
          </a:p>
        </p:txBody>
      </p:sp>
      <p:sp>
        <p:nvSpPr>
          <p:cNvPr id="9" name="Rectangle 8"/>
          <p:cNvSpPr/>
          <p:nvPr/>
        </p:nvSpPr>
        <p:spPr>
          <a:xfrm>
            <a:off x="285750" y="228600"/>
            <a:ext cx="212725" cy="634523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wo Content">
    <p:spTree>
      <p:nvGrpSpPr>
        <p:cNvPr id="1" name=""/>
        <p:cNvGrpSpPr/>
        <p:nvPr/>
      </p:nvGrpSpPr>
      <p:grpSpPr>
        <a:xfrm>
          <a:off x="0" y="0"/>
          <a:ext cx="0" cy="0"/>
          <a:chOff x="0" y="0"/>
          <a:chExt cx="0" cy="0"/>
        </a:xfrm>
      </p:grpSpPr>
      <p:sp>
        <p:nvSpPr>
          <p:cNvPr id="11" name="Rectangle 10"/>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Content Placeholder 3"/>
          <p:cNvSpPr>
            <a:spLocks noGrp="1"/>
          </p:cNvSpPr>
          <p:nvPr>
            <p:ph sz="half" idx="2"/>
          </p:nvPr>
        </p:nvSpPr>
        <p:spPr>
          <a:xfrm>
            <a:off x="439987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2FC79E90-2D80-BA41-A3B2-B2A249E8CC33}" type="datetimeFigureOut">
              <a:rPr lang="en-US" smtClean="0"/>
              <a:pPr/>
              <a:t>11/4/14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B5105EC-E20C-754D-A274-EC47FEE12F59}"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Comparison">
    <p:spTree>
      <p:nvGrpSpPr>
        <p:cNvPr id="1" name=""/>
        <p:cNvGrpSpPr/>
        <p:nvPr/>
      </p:nvGrpSpPr>
      <p:grpSpPr>
        <a:xfrm>
          <a:off x="0" y="0"/>
          <a:ext cx="0" cy="0"/>
          <a:chOff x="0" y="0"/>
          <a:chExt cx="0" cy="0"/>
        </a:xfrm>
      </p:grpSpPr>
      <p:sp>
        <p:nvSpPr>
          <p:cNvPr id="10" name="Rectangle 9"/>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TextBox 11"/>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4" name="Content Placeholder 3"/>
          <p:cNvSpPr>
            <a:spLocks noGrp="1"/>
          </p:cNvSpPr>
          <p:nvPr>
            <p:ph sz="half" idx="2"/>
          </p:nvPr>
        </p:nvSpPr>
        <p:spPr>
          <a:xfrm>
            <a:off x="497541"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6" name="Content Placeholder 5"/>
          <p:cNvSpPr>
            <a:spLocks noGrp="1"/>
          </p:cNvSpPr>
          <p:nvPr>
            <p:ph sz="quarter" idx="4"/>
          </p:nvPr>
        </p:nvSpPr>
        <p:spPr>
          <a:xfrm>
            <a:off x="4399878"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7" name="Date Placeholder 6"/>
          <p:cNvSpPr>
            <a:spLocks noGrp="1"/>
          </p:cNvSpPr>
          <p:nvPr>
            <p:ph type="dt" sz="half" idx="10"/>
          </p:nvPr>
        </p:nvSpPr>
        <p:spPr/>
        <p:txBody>
          <a:bodyPr/>
          <a:lstStyle/>
          <a:p>
            <a:fld id="{2FC79E90-2D80-BA41-A3B2-B2A249E8CC33}" type="datetimeFigureOut">
              <a:rPr lang="en-US" smtClean="0"/>
              <a:pPr/>
              <a:t>11/4/14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B5105EC-E20C-754D-A274-EC47FEE12F59}" type="slidenum">
              <a:rPr lang="en-US" smtClean="0"/>
              <a:pPr/>
              <a:t>‹#›</a:t>
            </a:fld>
            <a:endParaRPr lang="en-US"/>
          </a:p>
        </p:txBody>
      </p:sp>
      <p:sp>
        <p:nvSpPr>
          <p:cNvPr id="3" name="Text Placeholder 2"/>
          <p:cNvSpPr>
            <a:spLocks noGrp="1"/>
          </p:cNvSpPr>
          <p:nvPr>
            <p:ph type="body" idx="1"/>
          </p:nvPr>
        </p:nvSpPr>
        <p:spPr>
          <a:xfrm>
            <a:off x="497541" y="2070847"/>
            <a:ext cx="3657600" cy="322729"/>
          </a:xfrm>
          <a:prstGeom prst="rect">
            <a:avLst/>
          </a:prstGeom>
          <a:solidFill>
            <a:schemeClr val="accent3"/>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5" name="Text Placeholder 4"/>
          <p:cNvSpPr>
            <a:spLocks noGrp="1"/>
          </p:cNvSpPr>
          <p:nvPr>
            <p:ph type="body" sz="quarter" idx="3"/>
          </p:nvPr>
        </p:nvSpPr>
        <p:spPr>
          <a:xfrm>
            <a:off x="4399878" y="2070847"/>
            <a:ext cx="3657600" cy="322729"/>
          </a:xfrm>
          <a:prstGeom prst="rect">
            <a:avLst/>
          </a:prstGeom>
          <a:solidFill>
            <a:schemeClr val="accent3">
              <a:lumMod val="60000"/>
              <a:lumOff val="40000"/>
            </a:schemeClr>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2 Content, Top and Bottom">
    <p:spTree>
      <p:nvGrpSpPr>
        <p:cNvPr id="1" name=""/>
        <p:cNvGrpSpPr/>
        <p:nvPr/>
      </p:nvGrpSpPr>
      <p:grpSpPr>
        <a:xfrm>
          <a:off x="0" y="0"/>
          <a:ext cx="0" cy="0"/>
          <a:chOff x="0" y="0"/>
          <a:chExt cx="0" cy="0"/>
        </a:xfrm>
      </p:grpSpPr>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7" y="1985963"/>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2FC79E90-2D80-BA41-A3B2-B2A249E8CC33}" type="datetimeFigureOut">
              <a:rPr lang="en-US" smtClean="0"/>
              <a:pPr/>
              <a:t>11/4/14</a:t>
            </a:fld>
            <a:endParaRPr lang="en-US"/>
          </a:p>
        </p:txBody>
      </p:sp>
      <p:sp>
        <p:nvSpPr>
          <p:cNvPr id="6" name="Footer Placeholder 5"/>
          <p:cNvSpPr>
            <a:spLocks noGrp="1"/>
          </p:cNvSpPr>
          <p:nvPr>
            <p:ph type="ftr" sz="quarter" idx="11"/>
          </p:nvPr>
        </p:nvSpPr>
        <p:spPr/>
        <p:txBody>
          <a:bodyPr/>
          <a:lstStyle/>
          <a:p>
            <a:endParaRPr lang="en-US"/>
          </a:p>
        </p:txBody>
      </p:sp>
      <p:sp>
        <p:nvSpPr>
          <p:cNvPr id="13" name="Content Placeholder 2"/>
          <p:cNvSpPr>
            <a:spLocks noGrp="1"/>
          </p:cNvSpPr>
          <p:nvPr>
            <p:ph sz="half" idx="14"/>
          </p:nvPr>
        </p:nvSpPr>
        <p:spPr>
          <a:xfrm>
            <a:off x="498517" y="4164965"/>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4" name="Rectangle 13"/>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5" name="Slide Number Placeholder 6"/>
          <p:cNvSpPr>
            <a:spLocks noGrp="1"/>
          </p:cNvSpPr>
          <p:nvPr>
            <p:ph type="sldNum" sz="quarter" idx="12"/>
          </p:nvPr>
        </p:nvSpPr>
        <p:spPr>
          <a:xfrm>
            <a:off x="8305800" y="242234"/>
            <a:ext cx="554038" cy="365125"/>
          </a:xfrm>
        </p:spPr>
        <p:txBody>
          <a:bodyPr/>
          <a:lstStyle/>
          <a:p>
            <a:fld id="{AB5105EC-E20C-754D-A274-EC47FEE12F59}"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3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2FC79E90-2D80-BA41-A3B2-B2A249E8CC33}" type="datetimeFigureOut">
              <a:rPr lang="en-US" smtClean="0"/>
              <a:pPr/>
              <a:t>11/4/14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B5105EC-E20C-754D-A274-EC47FEE12F59}" type="slidenum">
              <a:rPr lang="en-US" smtClean="0"/>
              <a:pPr/>
              <a:t>‹#›</a:t>
            </a:fld>
            <a:endParaRPr lang="en-US"/>
          </a:p>
        </p:txBody>
      </p:sp>
      <p:sp>
        <p:nvSpPr>
          <p:cNvPr id="11" name="Content Placeholder 2"/>
          <p:cNvSpPr>
            <a:spLocks noGrp="1"/>
          </p:cNvSpPr>
          <p:nvPr>
            <p:ph sz="half" idx="15"/>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3"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20" Type="http://schemas.openxmlformats.org/officeDocument/2006/relationships/slideLayout" Target="../slideLayouts/slideLayout20.xml"/><Relationship Id="rId21" Type="http://schemas.openxmlformats.org/officeDocument/2006/relationships/theme" Target="../theme/theme1.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slideLayout" Target="../slideLayouts/slideLayout18.xml"/><Relationship Id="rId19" Type="http://schemas.openxmlformats.org/officeDocument/2006/relationships/slideLayout" Target="../slideLayouts/slideLayout19.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98474" y="484094"/>
            <a:ext cx="7556313" cy="1116106"/>
          </a:xfrm>
          <a:prstGeom prst="rect">
            <a:avLst/>
          </a:prstGeom>
        </p:spPr>
        <p:txBody>
          <a:bodyPr vert="horz" lIns="91440" tIns="45720" rIns="91440" bIns="45720" rtlCol="0" anchor="t" anchorCtr="0">
            <a:noAutofit/>
          </a:bodyPr>
          <a:lstStyle/>
          <a:p>
            <a:r>
              <a:rPr lang="en-US" smtClean="0"/>
              <a:t>Click to edit Master title style</a:t>
            </a:r>
            <a:endParaRPr/>
          </a:p>
        </p:txBody>
      </p:sp>
      <p:sp>
        <p:nvSpPr>
          <p:cNvPr id="3" name="Text Placeholder 2"/>
          <p:cNvSpPr>
            <a:spLocks noGrp="1"/>
          </p:cNvSpPr>
          <p:nvPr>
            <p:ph type="body" idx="1"/>
          </p:nvPr>
        </p:nvSpPr>
        <p:spPr>
          <a:xfrm>
            <a:off x="498474" y="1981200"/>
            <a:ext cx="7556313" cy="4144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2"/>
          </p:nvPr>
        </p:nvSpPr>
        <p:spPr>
          <a:xfrm>
            <a:off x="6795247" y="6423585"/>
            <a:ext cx="2133600" cy="365125"/>
          </a:xfrm>
          <a:prstGeom prst="rect">
            <a:avLst/>
          </a:prstGeom>
        </p:spPr>
        <p:txBody>
          <a:bodyPr vert="horz" lIns="91440" tIns="45720" rIns="91440" bIns="45720" rtlCol="0" anchor="ctr"/>
          <a:lstStyle>
            <a:lvl1pPr algn="r">
              <a:defRPr sz="1100">
                <a:solidFill>
                  <a:schemeClr val="tx1">
                    <a:lumMod val="65000"/>
                    <a:lumOff val="35000"/>
                  </a:schemeClr>
                </a:solidFill>
              </a:defRPr>
            </a:lvl1pPr>
          </a:lstStyle>
          <a:p>
            <a:fld id="{2FC79E90-2D80-BA41-A3B2-B2A249E8CC33}" type="datetimeFigureOut">
              <a:rPr lang="en-US" smtClean="0"/>
              <a:pPr/>
              <a:t>11/4/14</a:t>
            </a:fld>
            <a:endParaRPr lang="en-US"/>
          </a:p>
        </p:txBody>
      </p:sp>
      <p:sp>
        <p:nvSpPr>
          <p:cNvPr id="5" name="Footer Placeholder 4"/>
          <p:cNvSpPr>
            <a:spLocks noGrp="1"/>
          </p:cNvSpPr>
          <p:nvPr>
            <p:ph type="ftr" sz="quarter" idx="3"/>
          </p:nvPr>
        </p:nvSpPr>
        <p:spPr>
          <a:xfrm>
            <a:off x="201706" y="6423585"/>
            <a:ext cx="6122894" cy="365125"/>
          </a:xfrm>
          <a:prstGeom prst="rect">
            <a:avLst/>
          </a:prstGeom>
        </p:spPr>
        <p:txBody>
          <a:bodyPr vert="horz" lIns="91440" tIns="45720" rIns="91440" bIns="45720" rtlCol="0" anchor="ctr"/>
          <a:lstStyle>
            <a:lvl1pPr algn="l">
              <a:defRPr sz="1100">
                <a:solidFill>
                  <a:schemeClr val="tx1">
                    <a:lumMod val="65000"/>
                    <a:lumOff val="35000"/>
                  </a:schemeClr>
                </a:solidFill>
              </a:defRPr>
            </a:lvl1pPr>
          </a:lstStyle>
          <a:p>
            <a:endParaRPr lang="en-US"/>
          </a:p>
        </p:txBody>
      </p:sp>
      <p:sp>
        <p:nvSpPr>
          <p:cNvPr id="6" name="Slide Number Placeholder 5"/>
          <p:cNvSpPr>
            <a:spLocks noGrp="1"/>
          </p:cNvSpPr>
          <p:nvPr>
            <p:ph type="sldNum" sz="quarter" idx="4"/>
          </p:nvPr>
        </p:nvSpPr>
        <p:spPr>
          <a:xfrm>
            <a:off x="8305800" y="242234"/>
            <a:ext cx="554038" cy="365125"/>
          </a:xfrm>
          <a:prstGeom prst="rect">
            <a:avLst/>
          </a:prstGeom>
        </p:spPr>
        <p:txBody>
          <a:bodyPr vert="horz" lIns="91440" tIns="45720" rIns="91440" bIns="45720" rtlCol="0" anchor="ctr"/>
          <a:lstStyle>
            <a:lvl1pPr algn="r">
              <a:defRPr sz="1400">
                <a:solidFill>
                  <a:schemeClr val="bg1"/>
                </a:solidFill>
              </a:defRPr>
            </a:lvl1pPr>
          </a:lstStyle>
          <a:p>
            <a:fld id="{AB5105EC-E20C-754D-A274-EC47FEE12F59}"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 id="2147483679" r:id="rId19"/>
    <p:sldLayoutId id="2147483680" r:id="rId20"/>
  </p:sldLayoutIdLst>
  <p:txStyles>
    <p:titleStyle>
      <a:lvl1pPr algn="l" defTabSz="914400" rtl="0" eaLnBrk="1" latinLnBrk="0" hangingPunct="1">
        <a:spcBef>
          <a:spcPct val="0"/>
        </a:spcBef>
        <a:buNone/>
        <a:defRPr sz="3600" b="0" kern="1200">
          <a:solidFill>
            <a:schemeClr val="accent1"/>
          </a:solidFill>
          <a:latin typeface="+mj-lt"/>
          <a:ea typeface="+mj-ea"/>
          <a:cs typeface="+mj-cs"/>
        </a:defRPr>
      </a:lvl1pPr>
    </p:titleStyle>
    <p:bodyStyle>
      <a:lvl1pPr marL="228600" indent="-228600" algn="l" defTabSz="914400" rtl="0" eaLnBrk="1" latinLnBrk="0" hangingPunct="1">
        <a:spcBef>
          <a:spcPts val="2000"/>
        </a:spcBef>
        <a:buClr>
          <a:schemeClr val="accent1"/>
        </a:buClr>
        <a:buSzPct val="75000"/>
        <a:buFont typeface="Wingdings" pitchFamily="2" charset="2"/>
        <a:buChar char="n"/>
        <a:defRPr sz="2000" kern="1200">
          <a:solidFill>
            <a:schemeClr val="tx1">
              <a:lumMod val="65000"/>
              <a:lumOff val="35000"/>
            </a:schemeClr>
          </a:solidFill>
          <a:latin typeface="+mn-lt"/>
          <a:ea typeface="+mn-ea"/>
          <a:cs typeface="+mn-cs"/>
        </a:defRPr>
      </a:lvl1pPr>
      <a:lvl2pPr marL="4572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2pPr>
      <a:lvl3pPr marL="6858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3pPr>
      <a:lvl4pPr marL="9144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4pPr>
      <a:lvl5pPr marL="11430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662156" y="4624668"/>
            <a:ext cx="7438902" cy="933450"/>
          </a:xfrm>
        </p:spPr>
        <p:txBody>
          <a:bodyPr>
            <a:normAutofit fontScale="90000"/>
          </a:bodyPr>
          <a:lstStyle/>
          <a:p>
            <a:r>
              <a:rPr lang="en-US" dirty="0" smtClean="0"/>
              <a:t>Using Text-Based Challenges and Supports to Plan for Teaching through Text-Based Discussions</a:t>
            </a:r>
            <a:endParaRPr lang="en-US" dirty="0"/>
          </a:p>
        </p:txBody>
      </p:sp>
      <p:sp>
        <p:nvSpPr>
          <p:cNvPr id="3" name="Subtitle 2"/>
          <p:cNvSpPr>
            <a:spLocks noGrp="1"/>
          </p:cNvSpPr>
          <p:nvPr>
            <p:ph type="subTitle" idx="1"/>
          </p:nvPr>
        </p:nvSpPr>
        <p:spPr>
          <a:xfrm>
            <a:off x="662156" y="5562599"/>
            <a:ext cx="4038600" cy="748553"/>
          </a:xfrm>
        </p:spPr>
        <p:txBody>
          <a:bodyPr>
            <a:normAutofit/>
          </a:bodyPr>
          <a:lstStyle/>
          <a:p>
            <a:r>
              <a:rPr lang="en-US" sz="1800" dirty="0" smtClean="0"/>
              <a:t>Dr. Julie Coiro </a:t>
            </a:r>
          </a:p>
          <a:p>
            <a:r>
              <a:rPr lang="en-US" sz="1800" dirty="0" smtClean="0"/>
              <a:t>Chafee 615</a:t>
            </a:r>
            <a:endParaRPr lang="en-US" sz="1800" dirty="0"/>
          </a:p>
        </p:txBody>
      </p:sp>
      <p:sp>
        <p:nvSpPr>
          <p:cNvPr id="4" name="TextBox 3"/>
          <p:cNvSpPr txBox="1"/>
          <p:nvPr/>
        </p:nvSpPr>
        <p:spPr>
          <a:xfrm>
            <a:off x="793788" y="1340728"/>
            <a:ext cx="3404470" cy="2246769"/>
          </a:xfrm>
          <a:prstGeom prst="rect">
            <a:avLst/>
          </a:prstGeom>
          <a:noFill/>
        </p:spPr>
        <p:txBody>
          <a:bodyPr wrap="square" rtlCol="0">
            <a:spAutoFit/>
          </a:bodyPr>
          <a:lstStyle/>
          <a:p>
            <a:pPr algn="ctr"/>
            <a:r>
              <a:rPr lang="en-US" sz="2800" dirty="0" smtClean="0">
                <a:solidFill>
                  <a:schemeClr val="bg1"/>
                </a:solidFill>
              </a:rPr>
              <a:t>EDC 423:</a:t>
            </a:r>
          </a:p>
          <a:p>
            <a:pPr algn="ctr"/>
            <a:r>
              <a:rPr lang="en-US" sz="2800" dirty="0" smtClean="0">
                <a:solidFill>
                  <a:schemeClr val="bg1"/>
                </a:solidFill>
              </a:rPr>
              <a:t> Teaching Comprehension and Response in Elementary School </a:t>
            </a:r>
            <a:endParaRPr lang="en-US" sz="2800" dirty="0">
              <a:solidFill>
                <a:schemeClr val="bg1"/>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52226" name="Rectangle 2"/>
          <p:cNvSpPr>
            <a:spLocks noGrp="1" noChangeArrowheads="1"/>
          </p:cNvSpPr>
          <p:nvPr>
            <p:ph type="title"/>
          </p:nvPr>
        </p:nvSpPr>
        <p:spPr>
          <a:xfrm>
            <a:off x="575745" y="152400"/>
            <a:ext cx="7924800" cy="1143000"/>
          </a:xfrm>
        </p:spPr>
        <p:txBody>
          <a:bodyPr/>
          <a:lstStyle/>
          <a:p>
            <a:pPr eaLnBrk="1" hangingPunct="1"/>
            <a:r>
              <a:rPr lang="en-US" sz="4000" dirty="0">
                <a:ea typeface="ＭＳ Ｐゴシック" pitchFamily="-101" charset="-128"/>
                <a:cs typeface="ＭＳ Ｐゴシック" pitchFamily="-101" charset="-128"/>
              </a:rPr>
              <a:t>Responding to Student Comments (Following-up)</a:t>
            </a:r>
          </a:p>
        </p:txBody>
      </p:sp>
      <p:sp>
        <p:nvSpPr>
          <p:cNvPr id="52227" name="Rectangle 3"/>
          <p:cNvSpPr>
            <a:spLocks noGrp="1" noChangeArrowheads="1"/>
          </p:cNvSpPr>
          <p:nvPr>
            <p:ph type="body" idx="1"/>
          </p:nvPr>
        </p:nvSpPr>
        <p:spPr>
          <a:xfrm>
            <a:off x="749425" y="1997423"/>
            <a:ext cx="7261582" cy="4298801"/>
          </a:xfrm>
        </p:spPr>
        <p:txBody>
          <a:bodyPr>
            <a:normAutofit/>
          </a:bodyPr>
          <a:lstStyle/>
          <a:p>
            <a:pPr eaLnBrk="1" hangingPunct="1"/>
            <a:r>
              <a:rPr lang="en-US" sz="2800" dirty="0">
                <a:ea typeface="ＭＳ Ｐゴシック" pitchFamily="-101" charset="-128"/>
                <a:cs typeface="ＭＳ Ｐゴシック" pitchFamily="-101" charset="-128"/>
              </a:rPr>
              <a:t>The ways teachers respond to student comments send messages about what’s important and scaffold students constructing meaning from </a:t>
            </a:r>
            <a:r>
              <a:rPr lang="en-US" sz="2800" dirty="0" smtClean="0">
                <a:ea typeface="ＭＳ Ｐゴシック" pitchFamily="-101" charset="-128"/>
                <a:cs typeface="ＭＳ Ｐゴシック" pitchFamily="-101" charset="-128"/>
              </a:rPr>
              <a:t>text</a:t>
            </a:r>
            <a:br>
              <a:rPr lang="en-US" sz="2800" dirty="0" smtClean="0">
                <a:ea typeface="ＭＳ Ｐゴシック" pitchFamily="-101" charset="-128"/>
                <a:cs typeface="ＭＳ Ｐゴシック" pitchFamily="-101" charset="-128"/>
              </a:rPr>
            </a:br>
            <a:endParaRPr lang="en-US" sz="2800" dirty="0" smtClean="0">
              <a:ea typeface="ＭＳ Ｐゴシック" pitchFamily="-101" charset="-128"/>
              <a:cs typeface="ＭＳ Ｐゴシック" pitchFamily="-101" charset="-128"/>
            </a:endParaRPr>
          </a:p>
          <a:p>
            <a:pPr lvl="1" eaLnBrk="1" hangingPunct="1"/>
            <a:r>
              <a:rPr lang="en-US" sz="2400" dirty="0"/>
              <a:t>Repeating/rephrasing</a:t>
            </a:r>
          </a:p>
          <a:p>
            <a:pPr lvl="1" eaLnBrk="1" hangingPunct="1"/>
            <a:r>
              <a:rPr lang="en-US" sz="2400" dirty="0"/>
              <a:t>Reinforcing (on the right track) </a:t>
            </a:r>
          </a:p>
          <a:p>
            <a:pPr lvl="1" eaLnBrk="1" hangingPunct="1"/>
            <a:r>
              <a:rPr lang="en-US" sz="2400" dirty="0"/>
              <a:t>Marking (focus on certain ideas)</a:t>
            </a:r>
          </a:p>
          <a:p>
            <a:pPr lvl="1" eaLnBrk="1" hangingPunct="1"/>
            <a:r>
              <a:rPr lang="en-US" sz="2400" dirty="0"/>
              <a:t>Turning back to student (why?) </a:t>
            </a:r>
          </a:p>
          <a:p>
            <a:pPr eaLnBrk="1" hangingPunct="1"/>
            <a:endParaRPr lang="en-US" dirty="0">
              <a:ea typeface="ＭＳ Ｐゴシック" pitchFamily="-101" charset="-128"/>
              <a:cs typeface="ＭＳ Ｐゴシック" pitchFamily="-101" charset="-128"/>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53250" name="Rectangle 2"/>
          <p:cNvSpPr>
            <a:spLocks noGrp="1" noChangeArrowheads="1"/>
          </p:cNvSpPr>
          <p:nvPr>
            <p:ph type="title"/>
          </p:nvPr>
        </p:nvSpPr>
        <p:spPr>
          <a:xfrm>
            <a:off x="685800" y="290356"/>
            <a:ext cx="6870700" cy="990600"/>
          </a:xfrm>
        </p:spPr>
        <p:txBody>
          <a:bodyPr/>
          <a:lstStyle/>
          <a:p>
            <a:pPr eaLnBrk="1" hangingPunct="1"/>
            <a:r>
              <a:rPr lang="en-US" dirty="0">
                <a:solidFill>
                  <a:srgbClr val="663366"/>
                </a:solidFill>
                <a:ea typeface="ＭＳ Ｐゴシック" pitchFamily="-101" charset="-128"/>
                <a:cs typeface="ＭＳ Ｐゴシック" pitchFamily="-101" charset="-128"/>
              </a:rPr>
              <a:t>Repeating or rephrasing </a:t>
            </a:r>
            <a:endParaRPr lang="en-US" sz="3600" dirty="0">
              <a:solidFill>
                <a:srgbClr val="663366"/>
              </a:solidFill>
              <a:ea typeface="ＭＳ Ｐゴシック" pitchFamily="-101" charset="-128"/>
              <a:cs typeface="ＭＳ Ｐゴシック" pitchFamily="-101" charset="-128"/>
            </a:endParaRPr>
          </a:p>
        </p:txBody>
      </p:sp>
      <p:sp>
        <p:nvSpPr>
          <p:cNvPr id="53251" name="Rectangle 3"/>
          <p:cNvSpPr>
            <a:spLocks noGrp="1" noChangeArrowheads="1"/>
          </p:cNvSpPr>
          <p:nvPr>
            <p:ph type="body" idx="1"/>
          </p:nvPr>
        </p:nvSpPr>
        <p:spPr>
          <a:xfrm>
            <a:off x="338439" y="1563201"/>
            <a:ext cx="7696200" cy="4267200"/>
          </a:xfrm>
        </p:spPr>
        <p:txBody>
          <a:bodyPr/>
          <a:lstStyle/>
          <a:p>
            <a:pPr lvl="1" eaLnBrk="1" hangingPunct="1">
              <a:buFontTx/>
              <a:buNone/>
            </a:pPr>
            <a:r>
              <a:rPr lang="en-US" sz="2400" dirty="0"/>
              <a:t>Rephrasing what students are struggling to express or repeating a student comment</a:t>
            </a:r>
          </a:p>
          <a:p>
            <a:pPr lvl="1" eaLnBrk="1" hangingPunct="1"/>
            <a:r>
              <a:rPr lang="en-US" sz="2400" dirty="0"/>
              <a:t>Acknowledges the importance of student comments</a:t>
            </a:r>
          </a:p>
          <a:p>
            <a:pPr lvl="1" eaLnBrk="1" hangingPunct="1"/>
            <a:r>
              <a:rPr lang="en-US" sz="2400" dirty="0"/>
              <a:t>Encourages elaboration</a:t>
            </a:r>
          </a:p>
          <a:p>
            <a:pPr lvl="1" eaLnBrk="1" hangingPunct="1"/>
            <a:r>
              <a:rPr lang="en-US" sz="2400" dirty="0"/>
              <a:t>Invites other students to connect to ideas</a:t>
            </a:r>
            <a:endParaRPr lang="en-US" sz="2000" dirty="0"/>
          </a:p>
          <a:p>
            <a:pPr lvl="2" eaLnBrk="1" hangingPunct="1">
              <a:buFontTx/>
              <a:buNone/>
            </a:pPr>
            <a:r>
              <a:rPr lang="en-US" sz="2000" dirty="0">
                <a:solidFill>
                  <a:srgbClr val="FF3300"/>
                </a:solidFill>
                <a:ea typeface="ＭＳ Ｐゴシック" pitchFamily="-101" charset="-128"/>
              </a:rPr>
              <a:t>Teacher:</a:t>
            </a:r>
            <a:r>
              <a:rPr lang="en-US" sz="2000" dirty="0">
                <a:ea typeface="ＭＳ Ｐゴシック" pitchFamily="-101" charset="-128"/>
              </a:rPr>
              <a:t>  Why would she care whether or not he’s nice?</a:t>
            </a:r>
          </a:p>
          <a:p>
            <a:pPr lvl="2" eaLnBrk="1" hangingPunct="1">
              <a:buFontTx/>
              <a:buNone/>
            </a:pPr>
            <a:r>
              <a:rPr lang="en-US" sz="2000" dirty="0">
                <a:solidFill>
                  <a:schemeClr val="tx2"/>
                </a:solidFill>
                <a:ea typeface="ＭＳ Ｐゴシック" pitchFamily="-101" charset="-128"/>
              </a:rPr>
              <a:t>Student:</a:t>
            </a:r>
            <a:r>
              <a:rPr lang="en-US" sz="2000" dirty="0">
                <a:ea typeface="ＭＳ Ｐゴシック" pitchFamily="-101" charset="-128"/>
              </a:rPr>
              <a:t>   Because he might try to eat her.</a:t>
            </a:r>
          </a:p>
          <a:p>
            <a:pPr lvl="2" eaLnBrk="1" hangingPunct="1">
              <a:buFontTx/>
              <a:buNone/>
            </a:pPr>
            <a:r>
              <a:rPr lang="en-US" sz="2000" dirty="0">
                <a:solidFill>
                  <a:srgbClr val="FF3300"/>
                </a:solidFill>
                <a:ea typeface="ＭＳ Ｐゴシック" pitchFamily="-101" charset="-128"/>
              </a:rPr>
              <a:t>Teacher:</a:t>
            </a:r>
            <a:r>
              <a:rPr lang="en-US" sz="2000" dirty="0">
                <a:ea typeface="ＭＳ Ｐゴシック" pitchFamily="-101" charset="-128"/>
              </a:rPr>
              <a:t>  He might try to do something bad to her.  </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55298" name="Rectangle 2"/>
          <p:cNvSpPr>
            <a:spLocks noGrp="1" noChangeArrowheads="1"/>
          </p:cNvSpPr>
          <p:nvPr>
            <p:ph type="title"/>
          </p:nvPr>
        </p:nvSpPr>
        <p:spPr/>
        <p:txBody>
          <a:bodyPr/>
          <a:lstStyle/>
          <a:p>
            <a:pPr eaLnBrk="1" hangingPunct="1"/>
            <a:r>
              <a:rPr lang="en-US" dirty="0">
                <a:solidFill>
                  <a:srgbClr val="663366"/>
                </a:solidFill>
                <a:ea typeface="ＭＳ Ｐゴシック" pitchFamily="-101" charset="-128"/>
                <a:cs typeface="ＭＳ Ｐゴシック" pitchFamily="-101" charset="-128"/>
              </a:rPr>
              <a:t>Reinforcing</a:t>
            </a:r>
          </a:p>
        </p:txBody>
      </p:sp>
      <p:sp>
        <p:nvSpPr>
          <p:cNvPr id="55299" name="Rectangle 3"/>
          <p:cNvSpPr>
            <a:spLocks noGrp="1" noChangeArrowheads="1"/>
          </p:cNvSpPr>
          <p:nvPr>
            <p:ph type="body" idx="1"/>
          </p:nvPr>
        </p:nvSpPr>
        <p:spPr/>
        <p:txBody>
          <a:bodyPr/>
          <a:lstStyle/>
          <a:p>
            <a:pPr eaLnBrk="1" hangingPunct="1">
              <a:buFontTx/>
              <a:buNone/>
            </a:pPr>
            <a:r>
              <a:rPr lang="en-US">
                <a:ea typeface="ＭＳ Ｐゴシック" pitchFamily="-101" charset="-128"/>
                <a:cs typeface="ＭＳ Ｐゴシック" pitchFamily="-101" charset="-128"/>
              </a:rPr>
              <a:t>Let’s students know they are on the right track </a:t>
            </a:r>
          </a:p>
          <a:p>
            <a:pPr eaLnBrk="1" hangingPunct="1">
              <a:buFontTx/>
              <a:buNone/>
            </a:pPr>
            <a:r>
              <a:rPr lang="en-US">
                <a:ea typeface="ＭＳ Ｐゴシック" pitchFamily="-101" charset="-128"/>
                <a:cs typeface="ＭＳ Ｐゴシック" pitchFamily="-101" charset="-128"/>
              </a:rPr>
              <a:t>		</a:t>
            </a:r>
            <a:r>
              <a:rPr lang="en-US" sz="2800" b="1">
                <a:solidFill>
                  <a:srgbClr val="FF3300"/>
                </a:solidFill>
                <a:latin typeface="Arial" pitchFamily="-101" charset="0"/>
                <a:ea typeface="Arial" pitchFamily="-101" charset="0"/>
                <a:cs typeface="Arial" pitchFamily="-101" charset="0"/>
              </a:rPr>
              <a:t>Teacher:</a:t>
            </a:r>
            <a:r>
              <a:rPr lang="en-US" sz="2800">
                <a:latin typeface="Arial" pitchFamily="-101" charset="0"/>
                <a:ea typeface="Arial" pitchFamily="-101" charset="0"/>
                <a:cs typeface="Arial" pitchFamily="-101" charset="0"/>
              </a:rPr>
              <a:t> Why are they worried? </a:t>
            </a:r>
          </a:p>
          <a:p>
            <a:pPr eaLnBrk="1" hangingPunct="1">
              <a:buFontTx/>
              <a:buNone/>
            </a:pPr>
            <a:r>
              <a:rPr lang="en-US" sz="2800" b="1">
                <a:latin typeface="Arial" pitchFamily="-101" charset="0"/>
                <a:ea typeface="Arial" pitchFamily="-101" charset="0"/>
                <a:cs typeface="Arial" pitchFamily="-101" charset="0"/>
              </a:rPr>
              <a:t>		</a:t>
            </a:r>
            <a:r>
              <a:rPr lang="en-US" sz="2800" b="1">
                <a:solidFill>
                  <a:schemeClr val="folHlink"/>
                </a:solidFill>
                <a:latin typeface="Arial" pitchFamily="-101" charset="0"/>
                <a:ea typeface="Arial" pitchFamily="-101" charset="0"/>
                <a:cs typeface="Arial" pitchFamily="-101" charset="0"/>
              </a:rPr>
              <a:t>Student:</a:t>
            </a:r>
            <a:r>
              <a:rPr lang="en-US" sz="2800">
                <a:latin typeface="Arial" pitchFamily="-101" charset="0"/>
                <a:ea typeface="Arial" pitchFamily="-101" charset="0"/>
                <a:cs typeface="Arial" pitchFamily="-101" charset="0"/>
              </a:rPr>
              <a:t> They're probably looking for 	her.  She hasn't been back.</a:t>
            </a:r>
          </a:p>
          <a:p>
            <a:pPr eaLnBrk="1" hangingPunct="1">
              <a:buFontTx/>
              <a:buNone/>
            </a:pPr>
            <a:r>
              <a:rPr lang="en-US" sz="2800" b="1">
                <a:latin typeface="Arial" pitchFamily="-101" charset="0"/>
                <a:ea typeface="Arial" pitchFamily="-101" charset="0"/>
                <a:cs typeface="Arial" pitchFamily="-101" charset="0"/>
              </a:rPr>
              <a:t>		</a:t>
            </a:r>
            <a:r>
              <a:rPr lang="en-US" sz="2800" b="1">
                <a:solidFill>
                  <a:srgbClr val="FF3300"/>
                </a:solidFill>
                <a:latin typeface="Arial" pitchFamily="-101" charset="0"/>
                <a:ea typeface="Arial" pitchFamily="-101" charset="0"/>
                <a:cs typeface="Arial" pitchFamily="-101" charset="0"/>
              </a:rPr>
              <a:t>Teacher:</a:t>
            </a:r>
            <a:r>
              <a:rPr lang="en-US" sz="2800">
                <a:latin typeface="Arial" pitchFamily="-101" charset="0"/>
                <a:ea typeface="Arial" pitchFamily="-101" charset="0"/>
                <a:cs typeface="Arial" pitchFamily="-101" charset="0"/>
              </a:rPr>
              <a:t> We got it. That's right.</a:t>
            </a:r>
          </a:p>
          <a:p>
            <a:pPr eaLnBrk="1" hangingPunct="1">
              <a:buFontTx/>
              <a:buNone/>
            </a:pPr>
            <a:endParaRPr lang="en-US" sz="2800">
              <a:ea typeface="ＭＳ Ｐゴシック" pitchFamily="-101" charset="-128"/>
              <a:cs typeface="ＭＳ Ｐゴシック" pitchFamily="-101" charset="-128"/>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56322" name="Rectangle 2"/>
          <p:cNvSpPr>
            <a:spLocks noGrp="1" noChangeArrowheads="1"/>
          </p:cNvSpPr>
          <p:nvPr>
            <p:ph type="title"/>
          </p:nvPr>
        </p:nvSpPr>
        <p:spPr>
          <a:xfrm>
            <a:off x="685800" y="249678"/>
            <a:ext cx="6870700" cy="740922"/>
          </a:xfrm>
        </p:spPr>
        <p:txBody>
          <a:bodyPr/>
          <a:lstStyle/>
          <a:p>
            <a:pPr eaLnBrk="1" hangingPunct="1"/>
            <a:r>
              <a:rPr lang="en-US" dirty="0">
                <a:solidFill>
                  <a:srgbClr val="663366"/>
                </a:solidFill>
                <a:ea typeface="ＭＳ Ｐゴシック" pitchFamily="-101" charset="-128"/>
                <a:cs typeface="ＭＳ Ｐゴシック" pitchFamily="-101" charset="-128"/>
              </a:rPr>
              <a:t>Marking</a:t>
            </a:r>
          </a:p>
        </p:txBody>
      </p:sp>
      <p:sp>
        <p:nvSpPr>
          <p:cNvPr id="56323" name="Rectangle 3"/>
          <p:cNvSpPr>
            <a:spLocks noGrp="1" noChangeArrowheads="1"/>
          </p:cNvSpPr>
          <p:nvPr>
            <p:ph type="body" idx="1"/>
          </p:nvPr>
        </p:nvSpPr>
        <p:spPr>
          <a:xfrm>
            <a:off x="435919" y="1660901"/>
            <a:ext cx="7696200" cy="4591902"/>
          </a:xfrm>
        </p:spPr>
        <p:txBody>
          <a:bodyPr/>
          <a:lstStyle/>
          <a:p>
            <a:pPr lvl="1" eaLnBrk="1" hangingPunct="1">
              <a:lnSpc>
                <a:spcPct val="90000"/>
              </a:lnSpc>
              <a:buFontTx/>
              <a:buNone/>
            </a:pPr>
            <a:r>
              <a:rPr lang="en-US" sz="2400" dirty="0"/>
              <a:t>Responding to student comments in a way that focuses on certain ideas. Lets students know that a particular idea is important to the discussion.</a:t>
            </a:r>
          </a:p>
          <a:p>
            <a:pPr lvl="1" eaLnBrk="1" hangingPunct="1">
              <a:lnSpc>
                <a:spcPct val="90000"/>
              </a:lnSpc>
              <a:buFontTx/>
              <a:buNone/>
            </a:pPr>
            <a:endParaRPr lang="en-US" sz="2000" b="1" dirty="0">
              <a:latin typeface="Arial" pitchFamily="-101" charset="0"/>
              <a:ea typeface="Arial" pitchFamily="-101" charset="0"/>
              <a:cs typeface="Arial" pitchFamily="-101" charset="0"/>
            </a:endParaRPr>
          </a:p>
          <a:p>
            <a:pPr lvl="2" eaLnBrk="1" hangingPunct="1">
              <a:lnSpc>
                <a:spcPct val="90000"/>
              </a:lnSpc>
              <a:buFontTx/>
              <a:buNone/>
            </a:pPr>
            <a:r>
              <a:rPr lang="en-US" sz="2000" b="1" dirty="0">
                <a:solidFill>
                  <a:srgbClr val="FF3300"/>
                </a:solidFill>
                <a:latin typeface="Arial" pitchFamily="-101" charset="0"/>
                <a:ea typeface="Arial" pitchFamily="-101" charset="0"/>
                <a:cs typeface="Arial" pitchFamily="-101" charset="0"/>
              </a:rPr>
              <a:t>Teacher:</a:t>
            </a:r>
            <a:r>
              <a:rPr lang="en-US" sz="2000" b="1" dirty="0" smtClean="0">
                <a:latin typeface="Arial" pitchFamily="-101" charset="0"/>
                <a:ea typeface="Arial" pitchFamily="-101" charset="0"/>
                <a:cs typeface="Arial" pitchFamily="-101" charset="0"/>
              </a:rPr>
              <a:t> </a:t>
            </a:r>
            <a:r>
              <a:rPr lang="en-US" sz="2000" dirty="0" smtClean="0">
                <a:latin typeface="Arial" pitchFamily="-101" charset="0"/>
                <a:ea typeface="Arial" pitchFamily="-101" charset="0"/>
                <a:cs typeface="Arial" pitchFamily="-101" charset="0"/>
              </a:rPr>
              <a:t>What is your opinion about Mr. </a:t>
            </a:r>
            <a:r>
              <a:rPr lang="en-US" sz="2000" dirty="0" err="1" smtClean="0">
                <a:latin typeface="Arial" pitchFamily="-101" charset="0"/>
                <a:ea typeface="Arial" pitchFamily="-101" charset="0"/>
                <a:cs typeface="Arial" pitchFamily="-101" charset="0"/>
              </a:rPr>
              <a:t>Tumnus</a:t>
            </a:r>
            <a:r>
              <a:rPr lang="en-US" sz="2000" dirty="0" smtClean="0">
                <a:latin typeface="Arial" pitchFamily="-101" charset="0"/>
                <a:ea typeface="Arial" pitchFamily="-101" charset="0"/>
                <a:cs typeface="Arial" pitchFamily="-101" charset="0"/>
              </a:rPr>
              <a:t> now?  Has </a:t>
            </a:r>
            <a:r>
              <a:rPr lang="en-US" sz="2000" dirty="0">
                <a:latin typeface="Arial" pitchFamily="-101" charset="0"/>
                <a:ea typeface="Arial" pitchFamily="-101" charset="0"/>
                <a:cs typeface="Arial" pitchFamily="-101" charset="0"/>
              </a:rPr>
              <a:t>anyone's opinion </a:t>
            </a:r>
            <a:r>
              <a:rPr lang="en-US" sz="2000" dirty="0" smtClean="0">
                <a:latin typeface="Arial" pitchFamily="-101" charset="0"/>
                <a:ea typeface="Arial" pitchFamily="-101" charset="0"/>
                <a:cs typeface="Arial" pitchFamily="-101" charset="0"/>
              </a:rPr>
              <a:t>changed? </a:t>
            </a:r>
          </a:p>
          <a:p>
            <a:pPr lvl="2" eaLnBrk="1" hangingPunct="1">
              <a:lnSpc>
                <a:spcPct val="90000"/>
              </a:lnSpc>
              <a:buFontTx/>
              <a:buNone/>
            </a:pPr>
            <a:r>
              <a:rPr lang="en-US" sz="2000" b="1" dirty="0">
                <a:solidFill>
                  <a:schemeClr val="folHlink"/>
                </a:solidFill>
                <a:latin typeface="Arial" pitchFamily="-101" charset="0"/>
                <a:ea typeface="Arial" pitchFamily="-101" charset="0"/>
                <a:cs typeface="Arial" pitchFamily="-101" charset="0"/>
              </a:rPr>
              <a:t>Student:</a:t>
            </a:r>
            <a:r>
              <a:rPr lang="en-US" sz="2000" dirty="0">
                <a:latin typeface="Arial" pitchFamily="-101" charset="0"/>
                <a:ea typeface="Arial" pitchFamily="-101" charset="0"/>
                <a:cs typeface="Arial" pitchFamily="-101" charset="0"/>
              </a:rPr>
              <a:t> I think he's mean because the witch is making him.</a:t>
            </a:r>
          </a:p>
          <a:p>
            <a:pPr lvl="2" eaLnBrk="1" hangingPunct="1">
              <a:lnSpc>
                <a:spcPct val="90000"/>
              </a:lnSpc>
              <a:buFontTx/>
              <a:buNone/>
            </a:pPr>
            <a:r>
              <a:rPr lang="en-US" sz="2000" b="1" dirty="0">
                <a:solidFill>
                  <a:srgbClr val="FF3300"/>
                </a:solidFill>
                <a:latin typeface="Arial" pitchFamily="-101" charset="0"/>
                <a:ea typeface="Arial" pitchFamily="-101" charset="0"/>
                <a:cs typeface="Arial" pitchFamily="-101" charset="0"/>
              </a:rPr>
              <a:t>Teacher:</a:t>
            </a:r>
            <a:r>
              <a:rPr lang="en-US" sz="2000" dirty="0">
                <a:latin typeface="Arial" pitchFamily="-101" charset="0"/>
                <a:ea typeface="Arial" pitchFamily="-101" charset="0"/>
                <a:cs typeface="Arial" pitchFamily="-101" charset="0"/>
              </a:rPr>
              <a:t> You think he's mean because the witch is making him? That's an interesting point you just made. Maybe he's not so mean? </a:t>
            </a:r>
            <a:endParaRPr lang="en-US" sz="2400" dirty="0">
              <a:ea typeface="ＭＳ Ｐゴシック" pitchFamily="-101" charset="-128"/>
            </a:endParaRPr>
          </a:p>
          <a:p>
            <a:pPr eaLnBrk="1" hangingPunct="1">
              <a:lnSpc>
                <a:spcPct val="90000"/>
              </a:lnSpc>
              <a:buFontTx/>
              <a:buNone/>
            </a:pPr>
            <a:endParaRPr lang="en-US" sz="2400" dirty="0">
              <a:ea typeface="ＭＳ Ｐゴシック" pitchFamily="-101" charset="-128"/>
              <a:cs typeface="ＭＳ Ｐゴシック" pitchFamily="-101" charset="-128"/>
            </a:endParaRP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a:xfrm>
            <a:off x="685800" y="531922"/>
            <a:ext cx="6870700" cy="839678"/>
          </a:xfrm>
        </p:spPr>
        <p:txBody>
          <a:bodyPr/>
          <a:lstStyle/>
          <a:p>
            <a:pPr eaLnBrk="1" hangingPunct="1"/>
            <a:r>
              <a:rPr lang="en-US" dirty="0" smtClean="0">
                <a:solidFill>
                  <a:srgbClr val="663366"/>
                </a:solidFill>
                <a:ea typeface="ＭＳ Ｐゴシック" pitchFamily="-101" charset="-128"/>
                <a:cs typeface="ＭＳ Ｐゴシック" pitchFamily="-101" charset="-128"/>
              </a:rPr>
              <a:t>**Turning back</a:t>
            </a:r>
          </a:p>
        </p:txBody>
      </p:sp>
      <p:sp>
        <p:nvSpPr>
          <p:cNvPr id="57347" name="Rectangle 3"/>
          <p:cNvSpPr>
            <a:spLocks noGrp="1" noChangeArrowheads="1"/>
          </p:cNvSpPr>
          <p:nvPr>
            <p:ph type="body" idx="1"/>
          </p:nvPr>
        </p:nvSpPr>
        <p:spPr>
          <a:xfrm>
            <a:off x="436134" y="1676400"/>
            <a:ext cx="7696200" cy="4402714"/>
          </a:xfrm>
        </p:spPr>
        <p:txBody>
          <a:bodyPr>
            <a:normAutofit/>
          </a:bodyPr>
          <a:lstStyle/>
          <a:p>
            <a:pPr lvl="1" eaLnBrk="1" hangingPunct="1">
              <a:lnSpc>
                <a:spcPct val="90000"/>
              </a:lnSpc>
              <a:buFontTx/>
              <a:buNone/>
            </a:pPr>
            <a:r>
              <a:rPr lang="en-US" sz="2400" dirty="0"/>
              <a:t>Turning responsibility to students for thinking through idea, probing for elaboration, turning attention back to the text to make connections</a:t>
            </a:r>
            <a:r>
              <a:rPr lang="en-US" sz="2400" dirty="0" smtClean="0"/>
              <a:t> </a:t>
            </a:r>
            <a:br>
              <a:rPr lang="en-US" sz="2400" dirty="0" smtClean="0"/>
            </a:br>
            <a:endParaRPr lang="en-US" sz="2400" dirty="0" smtClean="0"/>
          </a:p>
          <a:p>
            <a:pPr lvl="2" eaLnBrk="1" hangingPunct="1">
              <a:lnSpc>
                <a:spcPct val="90000"/>
              </a:lnSpc>
            </a:pPr>
            <a:r>
              <a:rPr lang="en-US" sz="2000" b="1" dirty="0">
                <a:solidFill>
                  <a:schemeClr val="folHlink"/>
                </a:solidFill>
                <a:latin typeface="Arial" pitchFamily="-101" charset="0"/>
                <a:ea typeface="Arial" pitchFamily="-101" charset="0"/>
                <a:cs typeface="Arial" pitchFamily="-101" charset="0"/>
              </a:rPr>
              <a:t>Student:</a:t>
            </a:r>
            <a:r>
              <a:rPr lang="en-US" sz="2000" b="1" dirty="0">
                <a:latin typeface="Arial" pitchFamily="-101" charset="0"/>
                <a:ea typeface="Arial" pitchFamily="-101" charset="0"/>
                <a:cs typeface="Arial" pitchFamily="-101" charset="0"/>
              </a:rPr>
              <a:t> </a:t>
            </a:r>
            <a:r>
              <a:rPr lang="en-US" sz="2000" dirty="0">
                <a:latin typeface="Arial" pitchFamily="-101" charset="0"/>
                <a:ea typeface="Arial" pitchFamily="-101" charset="0"/>
                <a:cs typeface="Arial" pitchFamily="-101" charset="0"/>
              </a:rPr>
              <a:t>He's trying to, like, make her do something that she won't do.</a:t>
            </a:r>
          </a:p>
          <a:p>
            <a:pPr lvl="2" eaLnBrk="1" hangingPunct="1">
              <a:lnSpc>
                <a:spcPct val="90000"/>
              </a:lnSpc>
            </a:pPr>
            <a:r>
              <a:rPr lang="en-US" sz="2000" b="1" dirty="0">
                <a:solidFill>
                  <a:srgbClr val="FF3300"/>
                </a:solidFill>
                <a:latin typeface="Arial" pitchFamily="-101" charset="0"/>
                <a:ea typeface="Arial" pitchFamily="-101" charset="0"/>
                <a:cs typeface="Arial" pitchFamily="-101" charset="0"/>
              </a:rPr>
              <a:t>Teacher:</a:t>
            </a:r>
            <a:r>
              <a:rPr lang="en-US" sz="2000" dirty="0">
                <a:latin typeface="Arial" pitchFamily="-101" charset="0"/>
                <a:ea typeface="Arial" pitchFamily="-101" charset="0"/>
                <a:cs typeface="Arial" pitchFamily="-101" charset="0"/>
              </a:rPr>
              <a:t> Why? Why do you think that?</a:t>
            </a:r>
          </a:p>
          <a:p>
            <a:pPr lvl="2" eaLnBrk="1" hangingPunct="1">
              <a:lnSpc>
                <a:spcPct val="90000"/>
              </a:lnSpc>
            </a:pPr>
            <a:r>
              <a:rPr lang="en-US" sz="2000" b="1" dirty="0">
                <a:solidFill>
                  <a:schemeClr val="folHlink"/>
                </a:solidFill>
                <a:latin typeface="Arial" pitchFamily="-101" charset="0"/>
                <a:ea typeface="Arial" pitchFamily="-101" charset="0"/>
                <a:cs typeface="Arial" pitchFamily="-101" charset="0"/>
              </a:rPr>
              <a:t>Student:</a:t>
            </a:r>
            <a:r>
              <a:rPr lang="en-US" sz="2000" dirty="0">
                <a:latin typeface="Arial" pitchFamily="-101" charset="0"/>
                <a:ea typeface="Arial" pitchFamily="-101" charset="0"/>
                <a:cs typeface="Arial" pitchFamily="-101" charset="0"/>
              </a:rPr>
              <a:t> Because he's, like, blowing that flute all the time.</a:t>
            </a:r>
          </a:p>
          <a:p>
            <a:pPr lvl="2" eaLnBrk="1" hangingPunct="1">
              <a:lnSpc>
                <a:spcPct val="90000"/>
              </a:lnSpc>
            </a:pPr>
            <a:r>
              <a:rPr lang="en-US" sz="2000" b="1" dirty="0">
                <a:solidFill>
                  <a:srgbClr val="FF3300"/>
                </a:solidFill>
                <a:latin typeface="Arial" pitchFamily="-101" charset="0"/>
                <a:ea typeface="Arial" pitchFamily="-101" charset="0"/>
                <a:cs typeface="Arial" pitchFamily="-101" charset="0"/>
              </a:rPr>
              <a:t>Teacher:</a:t>
            </a:r>
            <a:r>
              <a:rPr lang="en-US" sz="2000" dirty="0">
                <a:latin typeface="Arial" pitchFamily="-101" charset="0"/>
                <a:ea typeface="Arial" pitchFamily="-101" charset="0"/>
                <a:cs typeface="Arial" pitchFamily="-101" charset="0"/>
              </a:rPr>
              <a:t> You think there's something up with that flute?</a:t>
            </a:r>
          </a:p>
          <a:p>
            <a:pPr lvl="2" eaLnBrk="1" hangingPunct="1">
              <a:lnSpc>
                <a:spcPct val="90000"/>
              </a:lnSpc>
            </a:pPr>
            <a:r>
              <a:rPr lang="en-US" sz="2000" b="1" dirty="0">
                <a:solidFill>
                  <a:schemeClr val="folHlink"/>
                </a:solidFill>
                <a:latin typeface="Arial" pitchFamily="-101" charset="0"/>
                <a:ea typeface="Arial" pitchFamily="-101" charset="0"/>
                <a:cs typeface="Arial" pitchFamily="-101" charset="0"/>
              </a:rPr>
              <a:t>Student:</a:t>
            </a:r>
            <a:r>
              <a:rPr lang="en-US" sz="2000" dirty="0">
                <a:latin typeface="Arial" pitchFamily="-101" charset="0"/>
                <a:ea typeface="Arial" pitchFamily="-101" charset="0"/>
                <a:cs typeface="Arial" pitchFamily="-101" charset="0"/>
              </a:rPr>
              <a:t> I think that flute is magic.</a:t>
            </a:r>
          </a:p>
          <a:p>
            <a:pPr lvl="2" eaLnBrk="1" hangingPunct="1">
              <a:lnSpc>
                <a:spcPct val="90000"/>
              </a:lnSpc>
            </a:pPr>
            <a:r>
              <a:rPr lang="en-US" sz="2000" b="1" dirty="0">
                <a:solidFill>
                  <a:srgbClr val="FF3300"/>
                </a:solidFill>
                <a:latin typeface="Arial" pitchFamily="-101" charset="0"/>
                <a:ea typeface="Arial" pitchFamily="-101" charset="0"/>
                <a:cs typeface="Arial" pitchFamily="-101" charset="0"/>
              </a:rPr>
              <a:t>Teacher:</a:t>
            </a:r>
            <a:r>
              <a:rPr lang="en-US" sz="2000" dirty="0">
                <a:latin typeface="Arial" pitchFamily="-101" charset="0"/>
                <a:ea typeface="Arial" pitchFamily="-101" charset="0"/>
                <a:cs typeface="Arial" pitchFamily="-101" charset="0"/>
              </a:rPr>
              <a:t> You think the flute is magic. Does anyone remember what she said whenever they were about to go back to his place?  Find it in your text.</a:t>
            </a:r>
          </a:p>
          <a:p>
            <a:pPr lvl="2" eaLnBrk="1" hangingPunct="1">
              <a:lnSpc>
                <a:spcPct val="90000"/>
              </a:lnSpc>
            </a:pPr>
            <a:endParaRPr lang="en-US" sz="2000" dirty="0">
              <a:latin typeface="Arial" pitchFamily="-101" charset="0"/>
              <a:ea typeface="Arial" pitchFamily="-101" charset="0"/>
              <a:cs typeface="Arial" pitchFamily="-101" charset="0"/>
            </a:endParaRPr>
          </a:p>
          <a:p>
            <a:pPr lvl="1" eaLnBrk="1" hangingPunct="1">
              <a:lnSpc>
                <a:spcPct val="90000"/>
              </a:lnSpc>
            </a:pPr>
            <a:endParaRPr lang="en-US" sz="2400" dirty="0"/>
          </a:p>
          <a:p>
            <a:pPr eaLnBrk="1" hangingPunct="1">
              <a:lnSpc>
                <a:spcPct val="90000"/>
              </a:lnSpc>
            </a:pPr>
            <a:endParaRPr lang="en-US" sz="2800" dirty="0">
              <a:ea typeface="ＭＳ Ｐゴシック" pitchFamily="-101" charset="-128"/>
              <a:cs typeface="ＭＳ Ｐゴシック" pitchFamily="-101" charset="-128"/>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First Discovery (Section 1)</a:t>
            </a:r>
            <a:endParaRPr lang="en-US" dirty="0"/>
          </a:p>
        </p:txBody>
      </p:sp>
      <p:sp>
        <p:nvSpPr>
          <p:cNvPr id="3" name="Content Placeholder 2"/>
          <p:cNvSpPr>
            <a:spLocks noGrp="1"/>
          </p:cNvSpPr>
          <p:nvPr>
            <p:ph idx="1"/>
          </p:nvPr>
        </p:nvSpPr>
        <p:spPr>
          <a:xfrm>
            <a:off x="335648" y="1346088"/>
            <a:ext cx="7556313" cy="5254091"/>
          </a:xfrm>
        </p:spPr>
        <p:txBody>
          <a:bodyPr>
            <a:normAutofit fontScale="70000" lnSpcReduction="20000"/>
          </a:bodyPr>
          <a:lstStyle/>
          <a:p>
            <a:r>
              <a:rPr lang="en-US" sz="2286" dirty="0" smtClean="0"/>
              <a:t>Main idea: Students should know that marble pieces have been discovered that give clues to something that happened a long time ago.  </a:t>
            </a:r>
          </a:p>
          <a:p>
            <a:r>
              <a:rPr lang="en-US" sz="2286" dirty="0" smtClean="0"/>
              <a:t>STOP: After first two paragraphs</a:t>
            </a:r>
          </a:p>
          <a:p>
            <a:r>
              <a:rPr lang="en-US" sz="2065" dirty="0" smtClean="0">
                <a:solidFill>
                  <a:srgbClr val="FF0000"/>
                </a:solidFill>
              </a:rPr>
              <a:t>Q: So, what do we know so far?  </a:t>
            </a:r>
          </a:p>
          <a:p>
            <a:r>
              <a:rPr lang="en-US" sz="2065" dirty="0" smtClean="0"/>
              <a:t>A: (S1)An Italian farmer found some beautiful stones in the ground while digging out a well.</a:t>
            </a:r>
          </a:p>
          <a:p>
            <a:r>
              <a:rPr lang="en-US" sz="2065" dirty="0" smtClean="0">
                <a:solidFill>
                  <a:srgbClr val="FF0000"/>
                </a:solidFill>
              </a:rPr>
              <a:t>F</a:t>
            </a:r>
            <a:r>
              <a:rPr lang="en-US" sz="2065" dirty="0" smtClean="0">
                <a:solidFill>
                  <a:srgbClr val="FF0000"/>
                </a:solidFill>
              </a:rPr>
              <a:t>: Okay, yes, these stones were marble and alabaster (which are both valuable kinds of stones). What else does the author tell us in this first section? </a:t>
            </a:r>
          </a:p>
          <a:p>
            <a:r>
              <a:rPr lang="en-US" sz="2065" dirty="0" smtClean="0"/>
              <a:t>A. (S2) The farmer decided to sell them to get more money. </a:t>
            </a:r>
          </a:p>
          <a:p>
            <a:r>
              <a:rPr lang="en-US" sz="2065" dirty="0" smtClean="0">
                <a:solidFill>
                  <a:srgbClr val="FF0000"/>
                </a:solidFill>
              </a:rPr>
              <a:t>F</a:t>
            </a:r>
            <a:r>
              <a:rPr lang="en-US" sz="2065" dirty="0" smtClean="0">
                <a:solidFill>
                  <a:srgbClr val="FF0000"/>
                </a:solidFill>
              </a:rPr>
              <a:t>:  Good.  What does the author tell us about </a:t>
            </a:r>
            <a:r>
              <a:rPr lang="en-US" sz="2065" u="sng" dirty="0" smtClean="0">
                <a:solidFill>
                  <a:srgbClr val="FF0000"/>
                </a:solidFill>
              </a:rPr>
              <a:t>where </a:t>
            </a:r>
            <a:r>
              <a:rPr lang="en-US" sz="2065" dirty="0" smtClean="0">
                <a:solidFill>
                  <a:srgbClr val="FF0000"/>
                </a:solidFill>
              </a:rPr>
              <a:t>the farmer found these stones?  And why might that matter?  </a:t>
            </a:r>
          </a:p>
          <a:p>
            <a:r>
              <a:rPr lang="en-US" sz="2065" dirty="0" smtClean="0"/>
              <a:t>A. In the shadow of the volcano…in Italy…maybe the marble came from the volcano??  </a:t>
            </a:r>
          </a:p>
          <a:p>
            <a:r>
              <a:rPr lang="en-US" sz="2065" dirty="0" smtClean="0">
                <a:solidFill>
                  <a:srgbClr val="FF0000"/>
                </a:solidFill>
              </a:rPr>
              <a:t>F</a:t>
            </a:r>
            <a:r>
              <a:rPr lang="en-US" sz="2065" dirty="0" smtClean="0">
                <a:solidFill>
                  <a:srgbClr val="FF0000"/>
                </a:solidFill>
              </a:rPr>
              <a:t>. Ok, so we know from previewing the text that the next section is titled “From Decorations to Discovery.” How do you think this first section is connected to the rest of this text?      </a:t>
            </a:r>
          </a:p>
          <a:p>
            <a:r>
              <a:rPr lang="en-US" sz="2065" dirty="0" smtClean="0">
                <a:solidFill>
                  <a:srgbClr val="FF0000"/>
                </a:solidFill>
              </a:rPr>
              <a:t>Q.  Let’s read the next section to find out.</a:t>
            </a:r>
          </a:p>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2" accel="50000" decel="50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1000" fill="hold"/>
                                        <p:tgtEl>
                                          <p:spTgt spid="3">
                                            <p:txEl>
                                              <p:pRg st="0" end="0"/>
                                            </p:txEl>
                                          </p:spTgt>
                                        </p:tgtEl>
                                        <p:attrNameLst>
                                          <p:attrName>ppt_x</p:attrName>
                                        </p:attrNameLst>
                                      </p:cBhvr>
                                      <p:tavLst>
                                        <p:tav tm="0">
                                          <p:val>
                                            <p:strVal val="1+#ppt_w/2"/>
                                          </p:val>
                                        </p:tav>
                                        <p:tav tm="100000">
                                          <p:val>
                                            <p:strVal val="#ppt_x"/>
                                          </p:val>
                                        </p:tav>
                                      </p:tavLst>
                                    </p:anim>
                                    <p:anim calcmode="lin" valueType="num">
                                      <p:cBhvr additive="base">
                                        <p:cTn id="8" dur="1000" fill="hold"/>
                                        <p:tgtEl>
                                          <p:spTgt spid="3">
                                            <p:txEl>
                                              <p:pRg st="0" end="0"/>
                                            </p:txEl>
                                          </p:spTgt>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2" accel="50000" decel="50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1000" fill="hold"/>
                                        <p:tgtEl>
                                          <p:spTgt spid="3">
                                            <p:txEl>
                                              <p:pRg st="1" end="1"/>
                                            </p:txEl>
                                          </p:spTgt>
                                        </p:tgtEl>
                                        <p:attrNameLst>
                                          <p:attrName>ppt_x</p:attrName>
                                        </p:attrNameLst>
                                      </p:cBhvr>
                                      <p:tavLst>
                                        <p:tav tm="0">
                                          <p:val>
                                            <p:strVal val="1+#ppt_w/2"/>
                                          </p:val>
                                        </p:tav>
                                        <p:tav tm="100000">
                                          <p:val>
                                            <p:strVal val="#ppt_x"/>
                                          </p:val>
                                        </p:tav>
                                      </p:tavLst>
                                    </p:anim>
                                    <p:anim calcmode="lin" valueType="num">
                                      <p:cBhvr additive="base">
                                        <p:cTn id="14" dur="1000" fill="hold"/>
                                        <p:tgtEl>
                                          <p:spTgt spid="3">
                                            <p:txEl>
                                              <p:pRg st="1" end="1"/>
                                            </p:txEl>
                                          </p:spTgt>
                                        </p:tgtEl>
                                        <p:attrNameLst>
                                          <p:attrName>ppt_y</p:attrName>
                                        </p:attrNameLst>
                                      </p:cBhvr>
                                      <p:tavLst>
                                        <p:tav tm="0">
                                          <p:val>
                                            <p:strVal val="#ppt_y"/>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2" accel="50000" decel="50000"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1000" fill="hold"/>
                                        <p:tgtEl>
                                          <p:spTgt spid="3">
                                            <p:txEl>
                                              <p:pRg st="2" end="2"/>
                                            </p:txEl>
                                          </p:spTgt>
                                        </p:tgtEl>
                                        <p:attrNameLst>
                                          <p:attrName>ppt_x</p:attrName>
                                        </p:attrNameLst>
                                      </p:cBhvr>
                                      <p:tavLst>
                                        <p:tav tm="0">
                                          <p:val>
                                            <p:strVal val="1+#ppt_w/2"/>
                                          </p:val>
                                        </p:tav>
                                        <p:tav tm="100000">
                                          <p:val>
                                            <p:strVal val="#ppt_x"/>
                                          </p:val>
                                        </p:tav>
                                      </p:tavLst>
                                    </p:anim>
                                    <p:anim calcmode="lin" valueType="num">
                                      <p:cBhvr additive="base">
                                        <p:cTn id="20" dur="1000" fill="hold"/>
                                        <p:tgtEl>
                                          <p:spTgt spid="3">
                                            <p:txEl>
                                              <p:pRg st="2" end="2"/>
                                            </p:txEl>
                                          </p:spTgt>
                                        </p:tgtEl>
                                        <p:attrNameLst>
                                          <p:attrName>ppt_y</p:attrName>
                                        </p:attrNameLst>
                                      </p:cBhvr>
                                      <p:tavLst>
                                        <p:tav tm="0">
                                          <p:val>
                                            <p:strVal val="#ppt_y"/>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2" accel="50000" decel="50000"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1000" fill="hold"/>
                                        <p:tgtEl>
                                          <p:spTgt spid="3">
                                            <p:txEl>
                                              <p:pRg st="3" end="3"/>
                                            </p:txEl>
                                          </p:spTgt>
                                        </p:tgtEl>
                                        <p:attrNameLst>
                                          <p:attrName>ppt_x</p:attrName>
                                        </p:attrNameLst>
                                      </p:cBhvr>
                                      <p:tavLst>
                                        <p:tav tm="0">
                                          <p:val>
                                            <p:strVal val="1+#ppt_w/2"/>
                                          </p:val>
                                        </p:tav>
                                        <p:tav tm="100000">
                                          <p:val>
                                            <p:strVal val="#ppt_x"/>
                                          </p:val>
                                        </p:tav>
                                      </p:tavLst>
                                    </p:anim>
                                    <p:anim calcmode="lin" valueType="num">
                                      <p:cBhvr additive="base">
                                        <p:cTn id="26" dur="1000" fill="hold"/>
                                        <p:tgtEl>
                                          <p:spTgt spid="3">
                                            <p:txEl>
                                              <p:pRg st="3" end="3"/>
                                            </p:txEl>
                                          </p:spTgt>
                                        </p:tgtEl>
                                        <p:attrNameLst>
                                          <p:attrName>ppt_y</p:attrName>
                                        </p:attrNameLst>
                                      </p:cBhvr>
                                      <p:tavLst>
                                        <p:tav tm="0">
                                          <p:val>
                                            <p:strVal val="#ppt_y"/>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2" accel="50000" decel="50000"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1000" fill="hold"/>
                                        <p:tgtEl>
                                          <p:spTgt spid="3">
                                            <p:txEl>
                                              <p:pRg st="4" end="4"/>
                                            </p:txEl>
                                          </p:spTgt>
                                        </p:tgtEl>
                                        <p:attrNameLst>
                                          <p:attrName>ppt_x</p:attrName>
                                        </p:attrNameLst>
                                      </p:cBhvr>
                                      <p:tavLst>
                                        <p:tav tm="0">
                                          <p:val>
                                            <p:strVal val="1+#ppt_w/2"/>
                                          </p:val>
                                        </p:tav>
                                        <p:tav tm="100000">
                                          <p:val>
                                            <p:strVal val="#ppt_x"/>
                                          </p:val>
                                        </p:tav>
                                      </p:tavLst>
                                    </p:anim>
                                    <p:anim calcmode="lin" valueType="num">
                                      <p:cBhvr additive="base">
                                        <p:cTn id="32" dur="1000" fill="hold"/>
                                        <p:tgtEl>
                                          <p:spTgt spid="3">
                                            <p:txEl>
                                              <p:pRg st="4" end="4"/>
                                            </p:txEl>
                                          </p:spTgt>
                                        </p:tgtEl>
                                        <p:attrNameLst>
                                          <p:attrName>ppt_y</p:attrName>
                                        </p:attrNameLst>
                                      </p:cBhvr>
                                      <p:tavLst>
                                        <p:tav tm="0">
                                          <p:val>
                                            <p:strVal val="#ppt_y"/>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2" accel="50000" decel="50000"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1000" fill="hold"/>
                                        <p:tgtEl>
                                          <p:spTgt spid="3">
                                            <p:txEl>
                                              <p:pRg st="5" end="5"/>
                                            </p:txEl>
                                          </p:spTgt>
                                        </p:tgtEl>
                                        <p:attrNameLst>
                                          <p:attrName>ppt_x</p:attrName>
                                        </p:attrNameLst>
                                      </p:cBhvr>
                                      <p:tavLst>
                                        <p:tav tm="0">
                                          <p:val>
                                            <p:strVal val="1+#ppt_w/2"/>
                                          </p:val>
                                        </p:tav>
                                        <p:tav tm="100000">
                                          <p:val>
                                            <p:strVal val="#ppt_x"/>
                                          </p:val>
                                        </p:tav>
                                      </p:tavLst>
                                    </p:anim>
                                    <p:anim calcmode="lin" valueType="num">
                                      <p:cBhvr additive="base">
                                        <p:cTn id="38" dur="1000" fill="hold"/>
                                        <p:tgtEl>
                                          <p:spTgt spid="3">
                                            <p:txEl>
                                              <p:pRg st="5" end="5"/>
                                            </p:txEl>
                                          </p:spTgt>
                                        </p:tgtEl>
                                        <p:attrNameLst>
                                          <p:attrName>ppt_y</p:attrName>
                                        </p:attrNameLst>
                                      </p:cBhvr>
                                      <p:tavLst>
                                        <p:tav tm="0">
                                          <p:val>
                                            <p:strVal val="#ppt_y"/>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2" accel="50000" decel="50000" fill="hold" grpId="0"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1000" fill="hold"/>
                                        <p:tgtEl>
                                          <p:spTgt spid="3">
                                            <p:txEl>
                                              <p:pRg st="6" end="6"/>
                                            </p:txEl>
                                          </p:spTgt>
                                        </p:tgtEl>
                                        <p:attrNameLst>
                                          <p:attrName>ppt_x</p:attrName>
                                        </p:attrNameLst>
                                      </p:cBhvr>
                                      <p:tavLst>
                                        <p:tav tm="0">
                                          <p:val>
                                            <p:strVal val="1+#ppt_w/2"/>
                                          </p:val>
                                        </p:tav>
                                        <p:tav tm="100000">
                                          <p:val>
                                            <p:strVal val="#ppt_x"/>
                                          </p:val>
                                        </p:tav>
                                      </p:tavLst>
                                    </p:anim>
                                    <p:anim calcmode="lin" valueType="num">
                                      <p:cBhvr additive="base">
                                        <p:cTn id="44" dur="1000" fill="hold"/>
                                        <p:tgtEl>
                                          <p:spTgt spid="3">
                                            <p:txEl>
                                              <p:pRg st="6" end="6"/>
                                            </p:txEl>
                                          </p:spTgt>
                                        </p:tgtEl>
                                        <p:attrNameLst>
                                          <p:attrName>ppt_y</p:attrName>
                                        </p:attrNameLst>
                                      </p:cBhvr>
                                      <p:tavLst>
                                        <p:tav tm="0">
                                          <p:val>
                                            <p:strVal val="#ppt_y"/>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2" accel="50000" decel="50000" fill="hold" grpId="0" nodeType="clickEffect">
                                  <p:stCondLst>
                                    <p:cond delay="0"/>
                                  </p:stCondLst>
                                  <p:childTnLst>
                                    <p:set>
                                      <p:cBhvr>
                                        <p:cTn id="48" dur="1" fill="hold">
                                          <p:stCondLst>
                                            <p:cond delay="0"/>
                                          </p:stCondLst>
                                        </p:cTn>
                                        <p:tgtEl>
                                          <p:spTgt spid="3">
                                            <p:txEl>
                                              <p:pRg st="7" end="7"/>
                                            </p:txEl>
                                          </p:spTgt>
                                        </p:tgtEl>
                                        <p:attrNameLst>
                                          <p:attrName>style.visibility</p:attrName>
                                        </p:attrNameLst>
                                      </p:cBhvr>
                                      <p:to>
                                        <p:strVal val="visible"/>
                                      </p:to>
                                    </p:set>
                                    <p:anim calcmode="lin" valueType="num">
                                      <p:cBhvr additive="base">
                                        <p:cTn id="49" dur="1000" fill="hold"/>
                                        <p:tgtEl>
                                          <p:spTgt spid="3">
                                            <p:txEl>
                                              <p:pRg st="7" end="7"/>
                                            </p:txEl>
                                          </p:spTgt>
                                        </p:tgtEl>
                                        <p:attrNameLst>
                                          <p:attrName>ppt_x</p:attrName>
                                        </p:attrNameLst>
                                      </p:cBhvr>
                                      <p:tavLst>
                                        <p:tav tm="0">
                                          <p:val>
                                            <p:strVal val="1+#ppt_w/2"/>
                                          </p:val>
                                        </p:tav>
                                        <p:tav tm="100000">
                                          <p:val>
                                            <p:strVal val="#ppt_x"/>
                                          </p:val>
                                        </p:tav>
                                      </p:tavLst>
                                    </p:anim>
                                    <p:anim calcmode="lin" valueType="num">
                                      <p:cBhvr additive="base">
                                        <p:cTn id="50" dur="1000" fill="hold"/>
                                        <p:tgtEl>
                                          <p:spTgt spid="3">
                                            <p:txEl>
                                              <p:pRg st="7" end="7"/>
                                            </p:txEl>
                                          </p:spTgt>
                                        </p:tgtEl>
                                        <p:attrNameLst>
                                          <p:attrName>ppt_y</p:attrName>
                                        </p:attrNameLst>
                                      </p:cBhvr>
                                      <p:tavLst>
                                        <p:tav tm="0">
                                          <p:val>
                                            <p:strVal val="#ppt_y"/>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2" accel="50000" decel="50000" fill="hold" grpId="0" nodeType="clickEffect">
                                  <p:stCondLst>
                                    <p:cond delay="0"/>
                                  </p:stCondLst>
                                  <p:childTnLst>
                                    <p:set>
                                      <p:cBhvr>
                                        <p:cTn id="54" dur="1" fill="hold">
                                          <p:stCondLst>
                                            <p:cond delay="0"/>
                                          </p:stCondLst>
                                        </p:cTn>
                                        <p:tgtEl>
                                          <p:spTgt spid="3">
                                            <p:txEl>
                                              <p:pRg st="8" end="8"/>
                                            </p:txEl>
                                          </p:spTgt>
                                        </p:tgtEl>
                                        <p:attrNameLst>
                                          <p:attrName>style.visibility</p:attrName>
                                        </p:attrNameLst>
                                      </p:cBhvr>
                                      <p:to>
                                        <p:strVal val="visible"/>
                                      </p:to>
                                    </p:set>
                                    <p:anim calcmode="lin" valueType="num">
                                      <p:cBhvr additive="base">
                                        <p:cTn id="55" dur="1000" fill="hold"/>
                                        <p:tgtEl>
                                          <p:spTgt spid="3">
                                            <p:txEl>
                                              <p:pRg st="8" end="8"/>
                                            </p:txEl>
                                          </p:spTgt>
                                        </p:tgtEl>
                                        <p:attrNameLst>
                                          <p:attrName>ppt_x</p:attrName>
                                        </p:attrNameLst>
                                      </p:cBhvr>
                                      <p:tavLst>
                                        <p:tav tm="0">
                                          <p:val>
                                            <p:strVal val="1+#ppt_w/2"/>
                                          </p:val>
                                        </p:tav>
                                        <p:tav tm="100000">
                                          <p:val>
                                            <p:strVal val="#ppt_x"/>
                                          </p:val>
                                        </p:tav>
                                      </p:tavLst>
                                    </p:anim>
                                    <p:anim calcmode="lin" valueType="num">
                                      <p:cBhvr additive="base">
                                        <p:cTn id="56" dur="1000" fill="hold"/>
                                        <p:tgtEl>
                                          <p:spTgt spid="3">
                                            <p:txEl>
                                              <p:pRg st="8" end="8"/>
                                            </p:txEl>
                                          </p:spTgt>
                                        </p:tgtEl>
                                        <p:attrNameLst>
                                          <p:attrName>ppt_y</p:attrName>
                                        </p:attrNameLst>
                                      </p:cBhvr>
                                      <p:tavLst>
                                        <p:tav tm="0">
                                          <p:val>
                                            <p:strVal val="#ppt_y"/>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2" accel="50000" decel="50000" fill="hold" grpId="0" nodeType="clickEffect">
                                  <p:stCondLst>
                                    <p:cond delay="0"/>
                                  </p:stCondLst>
                                  <p:childTnLst>
                                    <p:set>
                                      <p:cBhvr>
                                        <p:cTn id="60" dur="1" fill="hold">
                                          <p:stCondLst>
                                            <p:cond delay="0"/>
                                          </p:stCondLst>
                                        </p:cTn>
                                        <p:tgtEl>
                                          <p:spTgt spid="3">
                                            <p:txEl>
                                              <p:pRg st="9" end="9"/>
                                            </p:txEl>
                                          </p:spTgt>
                                        </p:tgtEl>
                                        <p:attrNameLst>
                                          <p:attrName>style.visibility</p:attrName>
                                        </p:attrNameLst>
                                      </p:cBhvr>
                                      <p:to>
                                        <p:strVal val="visible"/>
                                      </p:to>
                                    </p:set>
                                    <p:anim calcmode="lin" valueType="num">
                                      <p:cBhvr additive="base">
                                        <p:cTn id="61" dur="1000" fill="hold"/>
                                        <p:tgtEl>
                                          <p:spTgt spid="3">
                                            <p:txEl>
                                              <p:pRg st="9" end="9"/>
                                            </p:txEl>
                                          </p:spTgt>
                                        </p:tgtEl>
                                        <p:attrNameLst>
                                          <p:attrName>ppt_x</p:attrName>
                                        </p:attrNameLst>
                                      </p:cBhvr>
                                      <p:tavLst>
                                        <p:tav tm="0">
                                          <p:val>
                                            <p:strVal val="1+#ppt_w/2"/>
                                          </p:val>
                                        </p:tav>
                                        <p:tav tm="100000">
                                          <p:val>
                                            <p:strVal val="#ppt_x"/>
                                          </p:val>
                                        </p:tav>
                                      </p:tavLst>
                                    </p:anim>
                                    <p:anim calcmode="lin" valueType="num">
                                      <p:cBhvr additive="base">
                                        <p:cTn id="62" dur="1000" fill="hold"/>
                                        <p:tgtEl>
                                          <p:spTgt spid="3">
                                            <p:txEl>
                                              <p:pRg st="9" end="9"/>
                                            </p:txEl>
                                          </p:spTgt>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First Discovery (Section 2)</a:t>
            </a:r>
            <a:endParaRPr lang="en-US" dirty="0"/>
          </a:p>
        </p:txBody>
      </p:sp>
      <p:sp>
        <p:nvSpPr>
          <p:cNvPr id="3" name="Content Placeholder 2"/>
          <p:cNvSpPr>
            <a:spLocks noGrp="1"/>
          </p:cNvSpPr>
          <p:nvPr>
            <p:ph idx="1"/>
          </p:nvPr>
        </p:nvSpPr>
        <p:spPr>
          <a:xfrm>
            <a:off x="335648" y="1346088"/>
            <a:ext cx="7556313" cy="5254091"/>
          </a:xfrm>
        </p:spPr>
        <p:txBody>
          <a:bodyPr>
            <a:normAutofit fontScale="92500" lnSpcReduction="10000"/>
          </a:bodyPr>
          <a:lstStyle/>
          <a:p>
            <a:r>
              <a:rPr lang="en-US" sz="2286" dirty="0" smtClean="0"/>
              <a:t>Main idea:</a:t>
            </a:r>
          </a:p>
          <a:p>
            <a:r>
              <a:rPr lang="en-US" sz="2286" dirty="0" smtClean="0"/>
              <a:t>STOP:</a:t>
            </a:r>
          </a:p>
          <a:p>
            <a:r>
              <a:rPr lang="en-US" sz="2065" dirty="0" smtClean="0">
                <a:solidFill>
                  <a:srgbClr val="FF0000"/>
                </a:solidFill>
              </a:rPr>
              <a:t>Q:</a:t>
            </a:r>
          </a:p>
          <a:p>
            <a:r>
              <a:rPr lang="en-US" sz="2065" dirty="0" smtClean="0"/>
              <a:t>A:</a:t>
            </a:r>
          </a:p>
          <a:p>
            <a:r>
              <a:rPr lang="en-US" sz="2065" dirty="0" smtClean="0">
                <a:solidFill>
                  <a:srgbClr val="FF0000"/>
                </a:solidFill>
              </a:rPr>
              <a:t>F</a:t>
            </a:r>
            <a:r>
              <a:rPr lang="en-US" sz="2065" dirty="0" smtClean="0">
                <a:solidFill>
                  <a:srgbClr val="FF0000"/>
                </a:solidFill>
              </a:rPr>
              <a:t>:</a:t>
            </a:r>
          </a:p>
          <a:p>
            <a:r>
              <a:rPr lang="en-US" sz="2065" dirty="0" smtClean="0"/>
              <a:t>A. </a:t>
            </a:r>
          </a:p>
          <a:p>
            <a:r>
              <a:rPr lang="en-US" sz="2065" dirty="0" smtClean="0">
                <a:solidFill>
                  <a:srgbClr val="FF0000"/>
                </a:solidFill>
              </a:rPr>
              <a:t>F</a:t>
            </a:r>
            <a:r>
              <a:rPr lang="en-US" sz="2065" dirty="0" smtClean="0">
                <a:solidFill>
                  <a:srgbClr val="FF0000"/>
                </a:solidFill>
              </a:rPr>
              <a:t>:</a:t>
            </a:r>
          </a:p>
          <a:p>
            <a:r>
              <a:rPr lang="en-US" sz="2065" dirty="0" smtClean="0"/>
              <a:t>A. </a:t>
            </a:r>
          </a:p>
          <a:p>
            <a:r>
              <a:rPr lang="en-US" sz="2065" dirty="0" smtClean="0">
                <a:solidFill>
                  <a:srgbClr val="FF0000"/>
                </a:solidFill>
              </a:rPr>
              <a:t>Q. </a:t>
            </a:r>
          </a:p>
          <a:p>
            <a:r>
              <a:rPr lang="en-US" sz="2065" dirty="0" smtClean="0">
                <a:solidFill>
                  <a:srgbClr val="FF0000"/>
                </a:solidFill>
              </a:rPr>
              <a:t>Purpose:  Let’s read the next section to …</a:t>
            </a:r>
          </a:p>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2" accel="50000" decel="50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1000" fill="hold"/>
                                        <p:tgtEl>
                                          <p:spTgt spid="3">
                                            <p:txEl>
                                              <p:pRg st="0" end="0"/>
                                            </p:txEl>
                                          </p:spTgt>
                                        </p:tgtEl>
                                        <p:attrNameLst>
                                          <p:attrName>ppt_x</p:attrName>
                                        </p:attrNameLst>
                                      </p:cBhvr>
                                      <p:tavLst>
                                        <p:tav tm="0">
                                          <p:val>
                                            <p:strVal val="1+#ppt_w/2"/>
                                          </p:val>
                                        </p:tav>
                                        <p:tav tm="100000">
                                          <p:val>
                                            <p:strVal val="#ppt_x"/>
                                          </p:val>
                                        </p:tav>
                                      </p:tavLst>
                                    </p:anim>
                                    <p:anim calcmode="lin" valueType="num">
                                      <p:cBhvr additive="base">
                                        <p:cTn id="8" dur="1000" fill="hold"/>
                                        <p:tgtEl>
                                          <p:spTgt spid="3">
                                            <p:txEl>
                                              <p:pRg st="0" end="0"/>
                                            </p:txEl>
                                          </p:spTgt>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2" accel="50000" decel="50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1000" fill="hold"/>
                                        <p:tgtEl>
                                          <p:spTgt spid="3">
                                            <p:txEl>
                                              <p:pRg st="1" end="1"/>
                                            </p:txEl>
                                          </p:spTgt>
                                        </p:tgtEl>
                                        <p:attrNameLst>
                                          <p:attrName>ppt_x</p:attrName>
                                        </p:attrNameLst>
                                      </p:cBhvr>
                                      <p:tavLst>
                                        <p:tav tm="0">
                                          <p:val>
                                            <p:strVal val="1+#ppt_w/2"/>
                                          </p:val>
                                        </p:tav>
                                        <p:tav tm="100000">
                                          <p:val>
                                            <p:strVal val="#ppt_x"/>
                                          </p:val>
                                        </p:tav>
                                      </p:tavLst>
                                    </p:anim>
                                    <p:anim calcmode="lin" valueType="num">
                                      <p:cBhvr additive="base">
                                        <p:cTn id="14" dur="1000" fill="hold"/>
                                        <p:tgtEl>
                                          <p:spTgt spid="3">
                                            <p:txEl>
                                              <p:pRg st="1" end="1"/>
                                            </p:txEl>
                                          </p:spTgt>
                                        </p:tgtEl>
                                        <p:attrNameLst>
                                          <p:attrName>ppt_y</p:attrName>
                                        </p:attrNameLst>
                                      </p:cBhvr>
                                      <p:tavLst>
                                        <p:tav tm="0">
                                          <p:val>
                                            <p:strVal val="#ppt_y"/>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2" accel="50000" decel="50000"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1000" fill="hold"/>
                                        <p:tgtEl>
                                          <p:spTgt spid="3">
                                            <p:txEl>
                                              <p:pRg st="2" end="2"/>
                                            </p:txEl>
                                          </p:spTgt>
                                        </p:tgtEl>
                                        <p:attrNameLst>
                                          <p:attrName>ppt_x</p:attrName>
                                        </p:attrNameLst>
                                      </p:cBhvr>
                                      <p:tavLst>
                                        <p:tav tm="0">
                                          <p:val>
                                            <p:strVal val="1+#ppt_w/2"/>
                                          </p:val>
                                        </p:tav>
                                        <p:tav tm="100000">
                                          <p:val>
                                            <p:strVal val="#ppt_x"/>
                                          </p:val>
                                        </p:tav>
                                      </p:tavLst>
                                    </p:anim>
                                    <p:anim calcmode="lin" valueType="num">
                                      <p:cBhvr additive="base">
                                        <p:cTn id="20" dur="1000" fill="hold"/>
                                        <p:tgtEl>
                                          <p:spTgt spid="3">
                                            <p:txEl>
                                              <p:pRg st="2" end="2"/>
                                            </p:txEl>
                                          </p:spTgt>
                                        </p:tgtEl>
                                        <p:attrNameLst>
                                          <p:attrName>ppt_y</p:attrName>
                                        </p:attrNameLst>
                                      </p:cBhvr>
                                      <p:tavLst>
                                        <p:tav tm="0">
                                          <p:val>
                                            <p:strVal val="#ppt_y"/>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2" accel="50000" decel="50000"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1000" fill="hold"/>
                                        <p:tgtEl>
                                          <p:spTgt spid="3">
                                            <p:txEl>
                                              <p:pRg st="3" end="3"/>
                                            </p:txEl>
                                          </p:spTgt>
                                        </p:tgtEl>
                                        <p:attrNameLst>
                                          <p:attrName>ppt_x</p:attrName>
                                        </p:attrNameLst>
                                      </p:cBhvr>
                                      <p:tavLst>
                                        <p:tav tm="0">
                                          <p:val>
                                            <p:strVal val="1+#ppt_w/2"/>
                                          </p:val>
                                        </p:tav>
                                        <p:tav tm="100000">
                                          <p:val>
                                            <p:strVal val="#ppt_x"/>
                                          </p:val>
                                        </p:tav>
                                      </p:tavLst>
                                    </p:anim>
                                    <p:anim calcmode="lin" valueType="num">
                                      <p:cBhvr additive="base">
                                        <p:cTn id="26" dur="1000" fill="hold"/>
                                        <p:tgtEl>
                                          <p:spTgt spid="3">
                                            <p:txEl>
                                              <p:pRg st="3" end="3"/>
                                            </p:txEl>
                                          </p:spTgt>
                                        </p:tgtEl>
                                        <p:attrNameLst>
                                          <p:attrName>ppt_y</p:attrName>
                                        </p:attrNameLst>
                                      </p:cBhvr>
                                      <p:tavLst>
                                        <p:tav tm="0">
                                          <p:val>
                                            <p:strVal val="#ppt_y"/>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2" accel="50000" decel="50000"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1000" fill="hold"/>
                                        <p:tgtEl>
                                          <p:spTgt spid="3">
                                            <p:txEl>
                                              <p:pRg st="4" end="4"/>
                                            </p:txEl>
                                          </p:spTgt>
                                        </p:tgtEl>
                                        <p:attrNameLst>
                                          <p:attrName>ppt_x</p:attrName>
                                        </p:attrNameLst>
                                      </p:cBhvr>
                                      <p:tavLst>
                                        <p:tav tm="0">
                                          <p:val>
                                            <p:strVal val="1+#ppt_w/2"/>
                                          </p:val>
                                        </p:tav>
                                        <p:tav tm="100000">
                                          <p:val>
                                            <p:strVal val="#ppt_x"/>
                                          </p:val>
                                        </p:tav>
                                      </p:tavLst>
                                    </p:anim>
                                    <p:anim calcmode="lin" valueType="num">
                                      <p:cBhvr additive="base">
                                        <p:cTn id="32" dur="1000" fill="hold"/>
                                        <p:tgtEl>
                                          <p:spTgt spid="3">
                                            <p:txEl>
                                              <p:pRg st="4" end="4"/>
                                            </p:txEl>
                                          </p:spTgt>
                                        </p:tgtEl>
                                        <p:attrNameLst>
                                          <p:attrName>ppt_y</p:attrName>
                                        </p:attrNameLst>
                                      </p:cBhvr>
                                      <p:tavLst>
                                        <p:tav tm="0">
                                          <p:val>
                                            <p:strVal val="#ppt_y"/>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2" accel="50000" decel="50000"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1000" fill="hold"/>
                                        <p:tgtEl>
                                          <p:spTgt spid="3">
                                            <p:txEl>
                                              <p:pRg st="5" end="5"/>
                                            </p:txEl>
                                          </p:spTgt>
                                        </p:tgtEl>
                                        <p:attrNameLst>
                                          <p:attrName>ppt_x</p:attrName>
                                        </p:attrNameLst>
                                      </p:cBhvr>
                                      <p:tavLst>
                                        <p:tav tm="0">
                                          <p:val>
                                            <p:strVal val="1+#ppt_w/2"/>
                                          </p:val>
                                        </p:tav>
                                        <p:tav tm="100000">
                                          <p:val>
                                            <p:strVal val="#ppt_x"/>
                                          </p:val>
                                        </p:tav>
                                      </p:tavLst>
                                    </p:anim>
                                    <p:anim calcmode="lin" valueType="num">
                                      <p:cBhvr additive="base">
                                        <p:cTn id="38" dur="1000" fill="hold"/>
                                        <p:tgtEl>
                                          <p:spTgt spid="3">
                                            <p:txEl>
                                              <p:pRg st="5" end="5"/>
                                            </p:txEl>
                                          </p:spTgt>
                                        </p:tgtEl>
                                        <p:attrNameLst>
                                          <p:attrName>ppt_y</p:attrName>
                                        </p:attrNameLst>
                                      </p:cBhvr>
                                      <p:tavLst>
                                        <p:tav tm="0">
                                          <p:val>
                                            <p:strVal val="#ppt_y"/>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2" accel="50000" decel="50000" fill="hold" grpId="0"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1000" fill="hold"/>
                                        <p:tgtEl>
                                          <p:spTgt spid="3">
                                            <p:txEl>
                                              <p:pRg st="6" end="6"/>
                                            </p:txEl>
                                          </p:spTgt>
                                        </p:tgtEl>
                                        <p:attrNameLst>
                                          <p:attrName>ppt_x</p:attrName>
                                        </p:attrNameLst>
                                      </p:cBhvr>
                                      <p:tavLst>
                                        <p:tav tm="0">
                                          <p:val>
                                            <p:strVal val="1+#ppt_w/2"/>
                                          </p:val>
                                        </p:tav>
                                        <p:tav tm="100000">
                                          <p:val>
                                            <p:strVal val="#ppt_x"/>
                                          </p:val>
                                        </p:tav>
                                      </p:tavLst>
                                    </p:anim>
                                    <p:anim calcmode="lin" valueType="num">
                                      <p:cBhvr additive="base">
                                        <p:cTn id="44" dur="1000" fill="hold"/>
                                        <p:tgtEl>
                                          <p:spTgt spid="3">
                                            <p:txEl>
                                              <p:pRg st="6" end="6"/>
                                            </p:txEl>
                                          </p:spTgt>
                                        </p:tgtEl>
                                        <p:attrNameLst>
                                          <p:attrName>ppt_y</p:attrName>
                                        </p:attrNameLst>
                                      </p:cBhvr>
                                      <p:tavLst>
                                        <p:tav tm="0">
                                          <p:val>
                                            <p:strVal val="#ppt_y"/>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2" accel="50000" decel="50000" fill="hold" grpId="0" nodeType="clickEffect">
                                  <p:stCondLst>
                                    <p:cond delay="0"/>
                                  </p:stCondLst>
                                  <p:childTnLst>
                                    <p:set>
                                      <p:cBhvr>
                                        <p:cTn id="48" dur="1" fill="hold">
                                          <p:stCondLst>
                                            <p:cond delay="0"/>
                                          </p:stCondLst>
                                        </p:cTn>
                                        <p:tgtEl>
                                          <p:spTgt spid="3">
                                            <p:txEl>
                                              <p:pRg st="7" end="7"/>
                                            </p:txEl>
                                          </p:spTgt>
                                        </p:tgtEl>
                                        <p:attrNameLst>
                                          <p:attrName>style.visibility</p:attrName>
                                        </p:attrNameLst>
                                      </p:cBhvr>
                                      <p:to>
                                        <p:strVal val="visible"/>
                                      </p:to>
                                    </p:set>
                                    <p:anim calcmode="lin" valueType="num">
                                      <p:cBhvr additive="base">
                                        <p:cTn id="49" dur="1000" fill="hold"/>
                                        <p:tgtEl>
                                          <p:spTgt spid="3">
                                            <p:txEl>
                                              <p:pRg st="7" end="7"/>
                                            </p:txEl>
                                          </p:spTgt>
                                        </p:tgtEl>
                                        <p:attrNameLst>
                                          <p:attrName>ppt_x</p:attrName>
                                        </p:attrNameLst>
                                      </p:cBhvr>
                                      <p:tavLst>
                                        <p:tav tm="0">
                                          <p:val>
                                            <p:strVal val="1+#ppt_w/2"/>
                                          </p:val>
                                        </p:tav>
                                        <p:tav tm="100000">
                                          <p:val>
                                            <p:strVal val="#ppt_x"/>
                                          </p:val>
                                        </p:tav>
                                      </p:tavLst>
                                    </p:anim>
                                    <p:anim calcmode="lin" valueType="num">
                                      <p:cBhvr additive="base">
                                        <p:cTn id="50" dur="1000" fill="hold"/>
                                        <p:tgtEl>
                                          <p:spTgt spid="3">
                                            <p:txEl>
                                              <p:pRg st="7" end="7"/>
                                            </p:txEl>
                                          </p:spTgt>
                                        </p:tgtEl>
                                        <p:attrNameLst>
                                          <p:attrName>ppt_y</p:attrName>
                                        </p:attrNameLst>
                                      </p:cBhvr>
                                      <p:tavLst>
                                        <p:tav tm="0">
                                          <p:val>
                                            <p:strVal val="#ppt_y"/>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2" accel="50000" decel="50000" fill="hold" grpId="0" nodeType="clickEffect">
                                  <p:stCondLst>
                                    <p:cond delay="0"/>
                                  </p:stCondLst>
                                  <p:childTnLst>
                                    <p:set>
                                      <p:cBhvr>
                                        <p:cTn id="54" dur="1" fill="hold">
                                          <p:stCondLst>
                                            <p:cond delay="0"/>
                                          </p:stCondLst>
                                        </p:cTn>
                                        <p:tgtEl>
                                          <p:spTgt spid="3">
                                            <p:txEl>
                                              <p:pRg st="8" end="8"/>
                                            </p:txEl>
                                          </p:spTgt>
                                        </p:tgtEl>
                                        <p:attrNameLst>
                                          <p:attrName>style.visibility</p:attrName>
                                        </p:attrNameLst>
                                      </p:cBhvr>
                                      <p:to>
                                        <p:strVal val="visible"/>
                                      </p:to>
                                    </p:set>
                                    <p:anim calcmode="lin" valueType="num">
                                      <p:cBhvr additive="base">
                                        <p:cTn id="55" dur="1000" fill="hold"/>
                                        <p:tgtEl>
                                          <p:spTgt spid="3">
                                            <p:txEl>
                                              <p:pRg st="8" end="8"/>
                                            </p:txEl>
                                          </p:spTgt>
                                        </p:tgtEl>
                                        <p:attrNameLst>
                                          <p:attrName>ppt_x</p:attrName>
                                        </p:attrNameLst>
                                      </p:cBhvr>
                                      <p:tavLst>
                                        <p:tav tm="0">
                                          <p:val>
                                            <p:strVal val="1+#ppt_w/2"/>
                                          </p:val>
                                        </p:tav>
                                        <p:tav tm="100000">
                                          <p:val>
                                            <p:strVal val="#ppt_x"/>
                                          </p:val>
                                        </p:tav>
                                      </p:tavLst>
                                    </p:anim>
                                    <p:anim calcmode="lin" valueType="num">
                                      <p:cBhvr additive="base">
                                        <p:cTn id="56" dur="1000" fill="hold"/>
                                        <p:tgtEl>
                                          <p:spTgt spid="3">
                                            <p:txEl>
                                              <p:pRg st="8" end="8"/>
                                            </p:txEl>
                                          </p:spTgt>
                                        </p:tgtEl>
                                        <p:attrNameLst>
                                          <p:attrName>ppt_y</p:attrName>
                                        </p:attrNameLst>
                                      </p:cBhvr>
                                      <p:tavLst>
                                        <p:tav tm="0">
                                          <p:val>
                                            <p:strVal val="#ppt_y"/>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2" accel="50000" decel="50000" fill="hold" grpId="0" nodeType="clickEffect">
                                  <p:stCondLst>
                                    <p:cond delay="0"/>
                                  </p:stCondLst>
                                  <p:childTnLst>
                                    <p:set>
                                      <p:cBhvr>
                                        <p:cTn id="60" dur="1" fill="hold">
                                          <p:stCondLst>
                                            <p:cond delay="0"/>
                                          </p:stCondLst>
                                        </p:cTn>
                                        <p:tgtEl>
                                          <p:spTgt spid="3">
                                            <p:txEl>
                                              <p:pRg st="9" end="9"/>
                                            </p:txEl>
                                          </p:spTgt>
                                        </p:tgtEl>
                                        <p:attrNameLst>
                                          <p:attrName>style.visibility</p:attrName>
                                        </p:attrNameLst>
                                      </p:cBhvr>
                                      <p:to>
                                        <p:strVal val="visible"/>
                                      </p:to>
                                    </p:set>
                                    <p:anim calcmode="lin" valueType="num">
                                      <p:cBhvr additive="base">
                                        <p:cTn id="61" dur="1000" fill="hold"/>
                                        <p:tgtEl>
                                          <p:spTgt spid="3">
                                            <p:txEl>
                                              <p:pRg st="9" end="9"/>
                                            </p:txEl>
                                          </p:spTgt>
                                        </p:tgtEl>
                                        <p:attrNameLst>
                                          <p:attrName>ppt_x</p:attrName>
                                        </p:attrNameLst>
                                      </p:cBhvr>
                                      <p:tavLst>
                                        <p:tav tm="0">
                                          <p:val>
                                            <p:strVal val="1+#ppt_w/2"/>
                                          </p:val>
                                        </p:tav>
                                        <p:tav tm="100000">
                                          <p:val>
                                            <p:strVal val="#ppt_x"/>
                                          </p:val>
                                        </p:tav>
                                      </p:tavLst>
                                    </p:anim>
                                    <p:anim calcmode="lin" valueType="num">
                                      <p:cBhvr additive="base">
                                        <p:cTn id="62" dur="1000" fill="hold"/>
                                        <p:tgtEl>
                                          <p:spTgt spid="3">
                                            <p:txEl>
                                              <p:pRg st="9" end="9"/>
                                            </p:txEl>
                                          </p:spTgt>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For homework – Your section </a:t>
            </a:r>
            <a:endParaRPr lang="en-US" dirty="0"/>
          </a:p>
        </p:txBody>
      </p:sp>
      <p:sp>
        <p:nvSpPr>
          <p:cNvPr id="3" name="Content Placeholder 2"/>
          <p:cNvSpPr>
            <a:spLocks noGrp="1"/>
          </p:cNvSpPr>
          <p:nvPr>
            <p:ph idx="1"/>
          </p:nvPr>
        </p:nvSpPr>
        <p:spPr>
          <a:xfrm>
            <a:off x="335648" y="1346088"/>
            <a:ext cx="7556313" cy="5254091"/>
          </a:xfrm>
        </p:spPr>
        <p:txBody>
          <a:bodyPr>
            <a:normAutofit/>
          </a:bodyPr>
          <a:lstStyle/>
          <a:p>
            <a:r>
              <a:rPr lang="en-US" sz="2286" dirty="0" smtClean="0"/>
              <a:t>Main idea:</a:t>
            </a:r>
          </a:p>
          <a:p>
            <a:r>
              <a:rPr lang="en-US" sz="2286" dirty="0" smtClean="0"/>
              <a:t>STOP: (indicate text section read in left column) </a:t>
            </a:r>
          </a:p>
          <a:p>
            <a:r>
              <a:rPr lang="en-US" sz="2286" dirty="0" smtClean="0"/>
              <a:t>Discussion Sequence (in right column) </a:t>
            </a:r>
          </a:p>
          <a:p>
            <a:r>
              <a:rPr lang="en-US" sz="2065" dirty="0" smtClean="0">
                <a:solidFill>
                  <a:srgbClr val="FF0000"/>
                </a:solidFill>
              </a:rPr>
              <a:t>Q:</a:t>
            </a:r>
          </a:p>
          <a:p>
            <a:r>
              <a:rPr lang="en-US" sz="2065" dirty="0" smtClean="0"/>
              <a:t>A:</a:t>
            </a:r>
          </a:p>
          <a:p>
            <a:r>
              <a:rPr lang="en-US" sz="2065" dirty="0" smtClean="0">
                <a:solidFill>
                  <a:srgbClr val="FF0000"/>
                </a:solidFill>
              </a:rPr>
              <a:t>F</a:t>
            </a:r>
            <a:r>
              <a:rPr lang="en-US" sz="2065" dirty="0" smtClean="0">
                <a:solidFill>
                  <a:srgbClr val="FF0000"/>
                </a:solidFill>
              </a:rPr>
              <a:t>:</a:t>
            </a:r>
          </a:p>
          <a:p>
            <a:r>
              <a:rPr lang="en-US" sz="2065" dirty="0" smtClean="0"/>
              <a:t>A. </a:t>
            </a:r>
          </a:p>
          <a:p>
            <a:r>
              <a:rPr lang="en-US" sz="2065" dirty="0" smtClean="0">
                <a:solidFill>
                  <a:srgbClr val="FF0000"/>
                </a:solidFill>
              </a:rPr>
              <a:t>F</a:t>
            </a:r>
            <a:r>
              <a:rPr lang="en-US" sz="2065" dirty="0" smtClean="0">
                <a:solidFill>
                  <a:srgbClr val="FF0000"/>
                </a:solidFill>
              </a:rPr>
              <a:t>:</a:t>
            </a:r>
          </a:p>
          <a:p>
            <a:r>
              <a:rPr lang="en-US" sz="2065" dirty="0" smtClean="0">
                <a:solidFill>
                  <a:srgbClr val="FF0000"/>
                </a:solidFill>
              </a:rPr>
              <a:t>Purpose:  Let’s read the next section to …</a:t>
            </a:r>
          </a:p>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2" accel="50000" decel="50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1000" fill="hold"/>
                                        <p:tgtEl>
                                          <p:spTgt spid="3">
                                            <p:txEl>
                                              <p:pRg st="0" end="0"/>
                                            </p:txEl>
                                          </p:spTgt>
                                        </p:tgtEl>
                                        <p:attrNameLst>
                                          <p:attrName>ppt_x</p:attrName>
                                        </p:attrNameLst>
                                      </p:cBhvr>
                                      <p:tavLst>
                                        <p:tav tm="0">
                                          <p:val>
                                            <p:strVal val="1+#ppt_w/2"/>
                                          </p:val>
                                        </p:tav>
                                        <p:tav tm="100000">
                                          <p:val>
                                            <p:strVal val="#ppt_x"/>
                                          </p:val>
                                        </p:tav>
                                      </p:tavLst>
                                    </p:anim>
                                    <p:anim calcmode="lin" valueType="num">
                                      <p:cBhvr additive="base">
                                        <p:cTn id="8" dur="1000" fill="hold"/>
                                        <p:tgtEl>
                                          <p:spTgt spid="3">
                                            <p:txEl>
                                              <p:pRg st="0" end="0"/>
                                            </p:txEl>
                                          </p:spTgt>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2" accel="50000" decel="50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1000" fill="hold"/>
                                        <p:tgtEl>
                                          <p:spTgt spid="3">
                                            <p:txEl>
                                              <p:pRg st="1" end="1"/>
                                            </p:txEl>
                                          </p:spTgt>
                                        </p:tgtEl>
                                        <p:attrNameLst>
                                          <p:attrName>ppt_x</p:attrName>
                                        </p:attrNameLst>
                                      </p:cBhvr>
                                      <p:tavLst>
                                        <p:tav tm="0">
                                          <p:val>
                                            <p:strVal val="1+#ppt_w/2"/>
                                          </p:val>
                                        </p:tav>
                                        <p:tav tm="100000">
                                          <p:val>
                                            <p:strVal val="#ppt_x"/>
                                          </p:val>
                                        </p:tav>
                                      </p:tavLst>
                                    </p:anim>
                                    <p:anim calcmode="lin" valueType="num">
                                      <p:cBhvr additive="base">
                                        <p:cTn id="14" dur="1000" fill="hold"/>
                                        <p:tgtEl>
                                          <p:spTgt spid="3">
                                            <p:txEl>
                                              <p:pRg st="1" end="1"/>
                                            </p:txEl>
                                          </p:spTgt>
                                        </p:tgtEl>
                                        <p:attrNameLst>
                                          <p:attrName>ppt_y</p:attrName>
                                        </p:attrNameLst>
                                      </p:cBhvr>
                                      <p:tavLst>
                                        <p:tav tm="0">
                                          <p:val>
                                            <p:strVal val="#ppt_y"/>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2" accel="50000" decel="50000"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1000" fill="hold"/>
                                        <p:tgtEl>
                                          <p:spTgt spid="3">
                                            <p:txEl>
                                              <p:pRg st="2" end="2"/>
                                            </p:txEl>
                                          </p:spTgt>
                                        </p:tgtEl>
                                        <p:attrNameLst>
                                          <p:attrName>ppt_x</p:attrName>
                                        </p:attrNameLst>
                                      </p:cBhvr>
                                      <p:tavLst>
                                        <p:tav tm="0">
                                          <p:val>
                                            <p:strVal val="1+#ppt_w/2"/>
                                          </p:val>
                                        </p:tav>
                                        <p:tav tm="100000">
                                          <p:val>
                                            <p:strVal val="#ppt_x"/>
                                          </p:val>
                                        </p:tav>
                                      </p:tavLst>
                                    </p:anim>
                                    <p:anim calcmode="lin" valueType="num">
                                      <p:cBhvr additive="base">
                                        <p:cTn id="20" dur="1000" fill="hold"/>
                                        <p:tgtEl>
                                          <p:spTgt spid="3">
                                            <p:txEl>
                                              <p:pRg st="2" end="2"/>
                                            </p:txEl>
                                          </p:spTgt>
                                        </p:tgtEl>
                                        <p:attrNameLst>
                                          <p:attrName>ppt_y</p:attrName>
                                        </p:attrNameLst>
                                      </p:cBhvr>
                                      <p:tavLst>
                                        <p:tav tm="0">
                                          <p:val>
                                            <p:strVal val="#ppt_y"/>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2" accel="50000" decel="50000"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1000" fill="hold"/>
                                        <p:tgtEl>
                                          <p:spTgt spid="3">
                                            <p:txEl>
                                              <p:pRg st="3" end="3"/>
                                            </p:txEl>
                                          </p:spTgt>
                                        </p:tgtEl>
                                        <p:attrNameLst>
                                          <p:attrName>ppt_x</p:attrName>
                                        </p:attrNameLst>
                                      </p:cBhvr>
                                      <p:tavLst>
                                        <p:tav tm="0">
                                          <p:val>
                                            <p:strVal val="1+#ppt_w/2"/>
                                          </p:val>
                                        </p:tav>
                                        <p:tav tm="100000">
                                          <p:val>
                                            <p:strVal val="#ppt_x"/>
                                          </p:val>
                                        </p:tav>
                                      </p:tavLst>
                                    </p:anim>
                                    <p:anim calcmode="lin" valueType="num">
                                      <p:cBhvr additive="base">
                                        <p:cTn id="26" dur="1000" fill="hold"/>
                                        <p:tgtEl>
                                          <p:spTgt spid="3">
                                            <p:txEl>
                                              <p:pRg st="3" end="3"/>
                                            </p:txEl>
                                          </p:spTgt>
                                        </p:tgtEl>
                                        <p:attrNameLst>
                                          <p:attrName>ppt_y</p:attrName>
                                        </p:attrNameLst>
                                      </p:cBhvr>
                                      <p:tavLst>
                                        <p:tav tm="0">
                                          <p:val>
                                            <p:strVal val="#ppt_y"/>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2" accel="50000" decel="50000"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1000" fill="hold"/>
                                        <p:tgtEl>
                                          <p:spTgt spid="3">
                                            <p:txEl>
                                              <p:pRg st="4" end="4"/>
                                            </p:txEl>
                                          </p:spTgt>
                                        </p:tgtEl>
                                        <p:attrNameLst>
                                          <p:attrName>ppt_x</p:attrName>
                                        </p:attrNameLst>
                                      </p:cBhvr>
                                      <p:tavLst>
                                        <p:tav tm="0">
                                          <p:val>
                                            <p:strVal val="1+#ppt_w/2"/>
                                          </p:val>
                                        </p:tav>
                                        <p:tav tm="100000">
                                          <p:val>
                                            <p:strVal val="#ppt_x"/>
                                          </p:val>
                                        </p:tav>
                                      </p:tavLst>
                                    </p:anim>
                                    <p:anim calcmode="lin" valueType="num">
                                      <p:cBhvr additive="base">
                                        <p:cTn id="32" dur="1000" fill="hold"/>
                                        <p:tgtEl>
                                          <p:spTgt spid="3">
                                            <p:txEl>
                                              <p:pRg st="4" end="4"/>
                                            </p:txEl>
                                          </p:spTgt>
                                        </p:tgtEl>
                                        <p:attrNameLst>
                                          <p:attrName>ppt_y</p:attrName>
                                        </p:attrNameLst>
                                      </p:cBhvr>
                                      <p:tavLst>
                                        <p:tav tm="0">
                                          <p:val>
                                            <p:strVal val="#ppt_y"/>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2" accel="50000" decel="50000"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1000" fill="hold"/>
                                        <p:tgtEl>
                                          <p:spTgt spid="3">
                                            <p:txEl>
                                              <p:pRg st="5" end="5"/>
                                            </p:txEl>
                                          </p:spTgt>
                                        </p:tgtEl>
                                        <p:attrNameLst>
                                          <p:attrName>ppt_x</p:attrName>
                                        </p:attrNameLst>
                                      </p:cBhvr>
                                      <p:tavLst>
                                        <p:tav tm="0">
                                          <p:val>
                                            <p:strVal val="1+#ppt_w/2"/>
                                          </p:val>
                                        </p:tav>
                                        <p:tav tm="100000">
                                          <p:val>
                                            <p:strVal val="#ppt_x"/>
                                          </p:val>
                                        </p:tav>
                                      </p:tavLst>
                                    </p:anim>
                                    <p:anim calcmode="lin" valueType="num">
                                      <p:cBhvr additive="base">
                                        <p:cTn id="38" dur="1000" fill="hold"/>
                                        <p:tgtEl>
                                          <p:spTgt spid="3">
                                            <p:txEl>
                                              <p:pRg st="5" end="5"/>
                                            </p:txEl>
                                          </p:spTgt>
                                        </p:tgtEl>
                                        <p:attrNameLst>
                                          <p:attrName>ppt_y</p:attrName>
                                        </p:attrNameLst>
                                      </p:cBhvr>
                                      <p:tavLst>
                                        <p:tav tm="0">
                                          <p:val>
                                            <p:strVal val="#ppt_y"/>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2" accel="50000" decel="50000" fill="hold" grpId="0"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1000" fill="hold"/>
                                        <p:tgtEl>
                                          <p:spTgt spid="3">
                                            <p:txEl>
                                              <p:pRg st="6" end="6"/>
                                            </p:txEl>
                                          </p:spTgt>
                                        </p:tgtEl>
                                        <p:attrNameLst>
                                          <p:attrName>ppt_x</p:attrName>
                                        </p:attrNameLst>
                                      </p:cBhvr>
                                      <p:tavLst>
                                        <p:tav tm="0">
                                          <p:val>
                                            <p:strVal val="1+#ppt_w/2"/>
                                          </p:val>
                                        </p:tav>
                                        <p:tav tm="100000">
                                          <p:val>
                                            <p:strVal val="#ppt_x"/>
                                          </p:val>
                                        </p:tav>
                                      </p:tavLst>
                                    </p:anim>
                                    <p:anim calcmode="lin" valueType="num">
                                      <p:cBhvr additive="base">
                                        <p:cTn id="44" dur="1000" fill="hold"/>
                                        <p:tgtEl>
                                          <p:spTgt spid="3">
                                            <p:txEl>
                                              <p:pRg st="6" end="6"/>
                                            </p:txEl>
                                          </p:spTgt>
                                        </p:tgtEl>
                                        <p:attrNameLst>
                                          <p:attrName>ppt_y</p:attrName>
                                        </p:attrNameLst>
                                      </p:cBhvr>
                                      <p:tavLst>
                                        <p:tav tm="0">
                                          <p:val>
                                            <p:strVal val="#ppt_y"/>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2" accel="50000" decel="50000" fill="hold" grpId="0" nodeType="clickEffect">
                                  <p:stCondLst>
                                    <p:cond delay="0"/>
                                  </p:stCondLst>
                                  <p:childTnLst>
                                    <p:set>
                                      <p:cBhvr>
                                        <p:cTn id="48" dur="1" fill="hold">
                                          <p:stCondLst>
                                            <p:cond delay="0"/>
                                          </p:stCondLst>
                                        </p:cTn>
                                        <p:tgtEl>
                                          <p:spTgt spid="3">
                                            <p:txEl>
                                              <p:pRg st="7" end="7"/>
                                            </p:txEl>
                                          </p:spTgt>
                                        </p:tgtEl>
                                        <p:attrNameLst>
                                          <p:attrName>style.visibility</p:attrName>
                                        </p:attrNameLst>
                                      </p:cBhvr>
                                      <p:to>
                                        <p:strVal val="visible"/>
                                      </p:to>
                                    </p:set>
                                    <p:anim calcmode="lin" valueType="num">
                                      <p:cBhvr additive="base">
                                        <p:cTn id="49" dur="1000" fill="hold"/>
                                        <p:tgtEl>
                                          <p:spTgt spid="3">
                                            <p:txEl>
                                              <p:pRg st="7" end="7"/>
                                            </p:txEl>
                                          </p:spTgt>
                                        </p:tgtEl>
                                        <p:attrNameLst>
                                          <p:attrName>ppt_x</p:attrName>
                                        </p:attrNameLst>
                                      </p:cBhvr>
                                      <p:tavLst>
                                        <p:tav tm="0">
                                          <p:val>
                                            <p:strVal val="1+#ppt_w/2"/>
                                          </p:val>
                                        </p:tav>
                                        <p:tav tm="100000">
                                          <p:val>
                                            <p:strVal val="#ppt_x"/>
                                          </p:val>
                                        </p:tav>
                                      </p:tavLst>
                                    </p:anim>
                                    <p:anim calcmode="lin" valueType="num">
                                      <p:cBhvr additive="base">
                                        <p:cTn id="50" dur="1000" fill="hold"/>
                                        <p:tgtEl>
                                          <p:spTgt spid="3">
                                            <p:txEl>
                                              <p:pRg st="7" end="7"/>
                                            </p:txEl>
                                          </p:spTgt>
                                        </p:tgtEl>
                                        <p:attrNameLst>
                                          <p:attrName>ppt_y</p:attrName>
                                        </p:attrNameLst>
                                      </p:cBhvr>
                                      <p:tavLst>
                                        <p:tav tm="0">
                                          <p:val>
                                            <p:strVal val="#ppt_y"/>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2" accel="50000" decel="50000" fill="hold" grpId="0" nodeType="clickEffect">
                                  <p:stCondLst>
                                    <p:cond delay="0"/>
                                  </p:stCondLst>
                                  <p:childTnLst>
                                    <p:set>
                                      <p:cBhvr>
                                        <p:cTn id="54" dur="1" fill="hold">
                                          <p:stCondLst>
                                            <p:cond delay="0"/>
                                          </p:stCondLst>
                                        </p:cTn>
                                        <p:tgtEl>
                                          <p:spTgt spid="3">
                                            <p:txEl>
                                              <p:pRg st="8" end="8"/>
                                            </p:txEl>
                                          </p:spTgt>
                                        </p:tgtEl>
                                        <p:attrNameLst>
                                          <p:attrName>style.visibility</p:attrName>
                                        </p:attrNameLst>
                                      </p:cBhvr>
                                      <p:to>
                                        <p:strVal val="visible"/>
                                      </p:to>
                                    </p:set>
                                    <p:anim calcmode="lin" valueType="num">
                                      <p:cBhvr additive="base">
                                        <p:cTn id="55" dur="1000" fill="hold"/>
                                        <p:tgtEl>
                                          <p:spTgt spid="3">
                                            <p:txEl>
                                              <p:pRg st="8" end="8"/>
                                            </p:txEl>
                                          </p:spTgt>
                                        </p:tgtEl>
                                        <p:attrNameLst>
                                          <p:attrName>ppt_x</p:attrName>
                                        </p:attrNameLst>
                                      </p:cBhvr>
                                      <p:tavLst>
                                        <p:tav tm="0">
                                          <p:val>
                                            <p:strVal val="1+#ppt_w/2"/>
                                          </p:val>
                                        </p:tav>
                                        <p:tav tm="100000">
                                          <p:val>
                                            <p:strVal val="#ppt_x"/>
                                          </p:val>
                                        </p:tav>
                                      </p:tavLst>
                                    </p:anim>
                                    <p:anim calcmode="lin" valueType="num">
                                      <p:cBhvr additive="base">
                                        <p:cTn id="56" dur="1000" fill="hold"/>
                                        <p:tgtEl>
                                          <p:spTgt spid="3">
                                            <p:txEl>
                                              <p:pRg st="8" end="8"/>
                                            </p:txEl>
                                          </p:spTgt>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Entrance Ticket</a:t>
            </a:r>
            <a:endParaRPr lang="en-US" dirty="0"/>
          </a:p>
        </p:txBody>
      </p:sp>
      <p:sp>
        <p:nvSpPr>
          <p:cNvPr id="3" name="Content Placeholder 2"/>
          <p:cNvSpPr>
            <a:spLocks noGrp="1"/>
          </p:cNvSpPr>
          <p:nvPr>
            <p:ph idx="1"/>
          </p:nvPr>
        </p:nvSpPr>
        <p:spPr>
          <a:xfrm>
            <a:off x="498474" y="1600200"/>
            <a:ext cx="7556313" cy="3505666"/>
          </a:xfrm>
        </p:spPr>
        <p:txBody>
          <a:bodyPr>
            <a:normAutofit/>
          </a:bodyPr>
          <a:lstStyle/>
          <a:p>
            <a:r>
              <a:rPr lang="en-US" sz="2400" dirty="0" smtClean="0"/>
              <a:t>What kinds of questions are most effective for sparking discussion and meaning making? </a:t>
            </a:r>
            <a:br>
              <a:rPr lang="en-US" sz="2400" dirty="0" smtClean="0"/>
            </a:br>
            <a:r>
              <a:rPr lang="en-US" sz="2400" dirty="0" smtClean="0"/>
              <a:t> </a:t>
            </a:r>
          </a:p>
          <a:p>
            <a:r>
              <a:rPr lang="en-US" sz="2400" dirty="0" smtClean="0"/>
              <a:t>What is an example of this kind of question? </a:t>
            </a:r>
            <a:br>
              <a:rPr lang="en-US" sz="2400" dirty="0" smtClean="0"/>
            </a:br>
            <a:endParaRPr lang="en-US" sz="2400" dirty="0" smtClean="0"/>
          </a:p>
          <a:p>
            <a:r>
              <a:rPr lang="en-US" sz="2400" dirty="0" smtClean="0"/>
              <a:t>What is the ultimate goal of a text-based discussion? </a:t>
            </a:r>
            <a:endParaRPr lang="en-US" sz="1400" dirty="0" smtClean="0"/>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Objectives: You will be able to</a:t>
            </a:r>
            <a:endParaRPr lang="en-US" dirty="0"/>
          </a:p>
        </p:txBody>
      </p:sp>
      <p:sp>
        <p:nvSpPr>
          <p:cNvPr id="3" name="Content Placeholder 2"/>
          <p:cNvSpPr>
            <a:spLocks noGrp="1"/>
          </p:cNvSpPr>
          <p:nvPr>
            <p:ph idx="1"/>
          </p:nvPr>
        </p:nvSpPr>
        <p:spPr>
          <a:xfrm>
            <a:off x="498474" y="1834590"/>
            <a:ext cx="7556313" cy="4291573"/>
          </a:xfrm>
        </p:spPr>
        <p:txBody>
          <a:bodyPr/>
          <a:lstStyle/>
          <a:p>
            <a:r>
              <a:rPr lang="en-US" dirty="0" smtClean="0"/>
              <a:t>Analyze text, anticipate challenges and resource, and use these ideas to plan a text-based discussion </a:t>
            </a:r>
          </a:p>
          <a:p>
            <a:pPr lvl="1"/>
            <a:r>
              <a:rPr lang="en-US" sz="2000" dirty="0" smtClean="0"/>
              <a:t>Determine important stopping points</a:t>
            </a:r>
          </a:p>
          <a:p>
            <a:pPr lvl="1"/>
            <a:r>
              <a:rPr lang="en-US" sz="2000" dirty="0" smtClean="0"/>
              <a:t>Design initial questions to spark discussion </a:t>
            </a:r>
          </a:p>
          <a:p>
            <a:pPr lvl="1"/>
            <a:r>
              <a:rPr lang="en-US" sz="2000" dirty="0" smtClean="0"/>
              <a:t>Anticipate how students will respond </a:t>
            </a:r>
          </a:p>
          <a:p>
            <a:pPr lvl="1"/>
            <a:r>
              <a:rPr lang="en-US" sz="2000" dirty="0" smtClean="0"/>
              <a:t>Design follow-up questions to support students active problem solving and meaning making (rather than telling them the answer) </a:t>
            </a:r>
          </a:p>
          <a:p>
            <a:pPr lvl="1"/>
            <a:r>
              <a:rPr lang="en-US" sz="2000" dirty="0" smtClean="0"/>
              <a:t>Try out your planned discussion and see how to respond/revise your responses on the fly </a:t>
            </a:r>
            <a:endParaRPr lang="en-US" sz="2000" dirty="0"/>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9458" name="Rectangle 2"/>
          <p:cNvSpPr>
            <a:spLocks noGrp="1" noChangeArrowheads="1"/>
          </p:cNvSpPr>
          <p:nvPr>
            <p:ph type="title"/>
          </p:nvPr>
        </p:nvSpPr>
        <p:spPr>
          <a:xfrm>
            <a:off x="685800" y="152400"/>
            <a:ext cx="6870700" cy="1447800"/>
          </a:xfrm>
        </p:spPr>
        <p:txBody>
          <a:bodyPr/>
          <a:lstStyle/>
          <a:p>
            <a:pPr eaLnBrk="1" hangingPunct="1"/>
            <a:r>
              <a:rPr lang="en-US" sz="4000">
                <a:ea typeface="ＭＳ Ｐゴシック" pitchFamily="-101" charset="-128"/>
                <a:cs typeface="ＭＳ Ｐゴシック" pitchFamily="-101" charset="-128"/>
              </a:rPr>
              <a:t>Traditional Patterns of Classroom Talk</a:t>
            </a:r>
          </a:p>
        </p:txBody>
      </p:sp>
      <p:sp>
        <p:nvSpPr>
          <p:cNvPr id="19459" name="Rectangle 3"/>
          <p:cNvSpPr>
            <a:spLocks noGrp="1" noChangeArrowheads="1"/>
          </p:cNvSpPr>
          <p:nvPr>
            <p:ph type="body" idx="1"/>
          </p:nvPr>
        </p:nvSpPr>
        <p:spPr>
          <a:xfrm>
            <a:off x="457200" y="1828800"/>
            <a:ext cx="7924800" cy="3657600"/>
          </a:xfrm>
        </p:spPr>
        <p:txBody>
          <a:bodyPr>
            <a:normAutofit fontScale="92500" lnSpcReduction="10000"/>
          </a:bodyPr>
          <a:lstStyle/>
          <a:p>
            <a:pPr eaLnBrk="1" hangingPunct="1">
              <a:lnSpc>
                <a:spcPct val="80000"/>
              </a:lnSpc>
            </a:pPr>
            <a:r>
              <a:rPr lang="en-US" sz="2400" dirty="0">
                <a:ea typeface="ＭＳ Ｐゴシック" pitchFamily="-101" charset="-128"/>
                <a:cs typeface="ＭＳ Ｐゴシック" pitchFamily="-101" charset="-128"/>
              </a:rPr>
              <a:t>IRE (</a:t>
            </a:r>
            <a:r>
              <a:rPr lang="en-US" sz="2400" dirty="0">
                <a:solidFill>
                  <a:srgbClr val="FF3300"/>
                </a:solidFill>
                <a:ea typeface="ＭＳ Ｐゴシック" pitchFamily="-101" charset="-128"/>
                <a:cs typeface="ＭＳ Ｐゴシック" pitchFamily="-101" charset="-128"/>
              </a:rPr>
              <a:t>I</a:t>
            </a:r>
            <a:r>
              <a:rPr lang="en-US" sz="2400" dirty="0">
                <a:ea typeface="ＭＳ Ｐゴシック" pitchFamily="-101" charset="-128"/>
                <a:cs typeface="ＭＳ Ｐゴシック" pitchFamily="-101" charset="-128"/>
              </a:rPr>
              <a:t>nitiate, </a:t>
            </a:r>
            <a:r>
              <a:rPr lang="en-US" sz="2400" dirty="0">
                <a:solidFill>
                  <a:srgbClr val="FF3300"/>
                </a:solidFill>
                <a:ea typeface="ＭＳ Ｐゴシック" pitchFamily="-101" charset="-128"/>
                <a:cs typeface="ＭＳ Ｐゴシック" pitchFamily="-101" charset="-128"/>
              </a:rPr>
              <a:t>R</a:t>
            </a:r>
            <a:r>
              <a:rPr lang="en-US" sz="2400" dirty="0">
                <a:ea typeface="ＭＳ Ｐゴシック" pitchFamily="-101" charset="-128"/>
                <a:cs typeface="ＭＳ Ｐゴシック" pitchFamily="-101" charset="-128"/>
              </a:rPr>
              <a:t>espond, </a:t>
            </a:r>
            <a:r>
              <a:rPr lang="en-US" sz="2400" dirty="0">
                <a:solidFill>
                  <a:srgbClr val="FF3300"/>
                </a:solidFill>
                <a:ea typeface="ＭＳ Ｐゴシック" pitchFamily="-101" charset="-128"/>
                <a:cs typeface="ＭＳ Ｐゴシック" pitchFamily="-101" charset="-128"/>
              </a:rPr>
              <a:t>E</a:t>
            </a:r>
            <a:r>
              <a:rPr lang="en-US" sz="2400" dirty="0">
                <a:ea typeface="ＭＳ Ｐゴシック" pitchFamily="-101" charset="-128"/>
                <a:cs typeface="ＭＳ Ｐゴシック" pitchFamily="-101" charset="-128"/>
              </a:rPr>
              <a:t>valuate): </a:t>
            </a:r>
          </a:p>
          <a:p>
            <a:pPr lvl="1" eaLnBrk="1" hangingPunct="1">
              <a:lnSpc>
                <a:spcPct val="80000"/>
              </a:lnSpc>
              <a:buFontTx/>
              <a:buNone/>
            </a:pPr>
            <a:r>
              <a:rPr lang="en-US" sz="1800" dirty="0"/>
              <a:t>(Dillon, 1998; </a:t>
            </a:r>
            <a:r>
              <a:rPr lang="en-US" sz="1800" dirty="0" err="1"/>
              <a:t>Mehan</a:t>
            </a:r>
            <a:r>
              <a:rPr lang="en-US" sz="1800" dirty="0"/>
              <a:t>, 1979)</a:t>
            </a:r>
          </a:p>
          <a:p>
            <a:pPr lvl="1" eaLnBrk="1" hangingPunct="1">
              <a:lnSpc>
                <a:spcPct val="80000"/>
              </a:lnSpc>
              <a:buFontTx/>
              <a:buNone/>
            </a:pPr>
            <a:r>
              <a:rPr lang="en-US" sz="2000" dirty="0"/>
              <a:t>	</a:t>
            </a:r>
            <a:r>
              <a:rPr lang="en-US" sz="2000" dirty="0">
                <a:solidFill>
                  <a:schemeClr val="folHlink"/>
                </a:solidFill>
              </a:rPr>
              <a:t>Teacher</a:t>
            </a:r>
            <a:r>
              <a:rPr lang="en-US" sz="2000" dirty="0"/>
              <a:t>:  What was Toad looking for?</a:t>
            </a:r>
          </a:p>
          <a:p>
            <a:pPr lvl="1" eaLnBrk="1" hangingPunct="1">
              <a:lnSpc>
                <a:spcPct val="80000"/>
              </a:lnSpc>
              <a:buFontTx/>
              <a:buNone/>
            </a:pPr>
            <a:r>
              <a:rPr lang="en-US" sz="2000" dirty="0"/>
              <a:t>	</a:t>
            </a:r>
            <a:r>
              <a:rPr lang="en-US" sz="2000" dirty="0">
                <a:solidFill>
                  <a:srgbClr val="FF3300"/>
                </a:solidFill>
              </a:rPr>
              <a:t>Student:</a:t>
            </a:r>
            <a:r>
              <a:rPr lang="en-US" sz="2000" dirty="0"/>
              <a:t>   His button.</a:t>
            </a:r>
          </a:p>
          <a:p>
            <a:pPr lvl="1" eaLnBrk="1" hangingPunct="1">
              <a:lnSpc>
                <a:spcPct val="80000"/>
              </a:lnSpc>
              <a:buFontTx/>
              <a:buNone/>
            </a:pPr>
            <a:r>
              <a:rPr lang="en-US" sz="2000" dirty="0"/>
              <a:t>	</a:t>
            </a:r>
            <a:r>
              <a:rPr lang="en-US" sz="2000" dirty="0">
                <a:solidFill>
                  <a:schemeClr val="folHlink"/>
                </a:solidFill>
              </a:rPr>
              <a:t>Teacher:</a:t>
            </a:r>
            <a:r>
              <a:rPr lang="en-US" sz="2000" dirty="0"/>
              <a:t>  That’s right.</a:t>
            </a:r>
          </a:p>
          <a:p>
            <a:pPr eaLnBrk="1" hangingPunct="1">
              <a:lnSpc>
                <a:spcPct val="80000"/>
              </a:lnSpc>
            </a:pPr>
            <a:r>
              <a:rPr lang="en-US" sz="2400" dirty="0">
                <a:ea typeface="ＭＳ Ｐゴシック" pitchFamily="-101" charset="-128"/>
                <a:cs typeface="ＭＳ Ｐゴシック" pitchFamily="-101" charset="-128"/>
              </a:rPr>
              <a:t>“Classroom quiz show”:  Teachers act as quiz</a:t>
            </a:r>
            <a:r>
              <a:rPr lang="en-US" sz="2400" dirty="0" smtClean="0">
                <a:ea typeface="ＭＳ Ｐゴシック" pitchFamily="-101" charset="-128"/>
                <a:cs typeface="ＭＳ Ｐゴシック" pitchFamily="-101" charset="-128"/>
              </a:rPr>
              <a:t> show </a:t>
            </a:r>
            <a:r>
              <a:rPr lang="en-US" sz="2400" dirty="0">
                <a:ea typeface="ＭＳ Ｐゴシック" pitchFamily="-101" charset="-128"/>
                <a:cs typeface="ＭＳ Ｐゴシック" pitchFamily="-101" charset="-128"/>
              </a:rPr>
              <a:t>hosts, asking questions that have one correct answer, which can usually be found right in the text (Roby, 1988).</a:t>
            </a:r>
          </a:p>
          <a:p>
            <a:pPr eaLnBrk="1" hangingPunct="1">
              <a:lnSpc>
                <a:spcPct val="80000"/>
              </a:lnSpc>
            </a:pPr>
            <a:r>
              <a:rPr lang="en-US" sz="2400" dirty="0">
                <a:ea typeface="ＭＳ Ｐゴシック" pitchFamily="-101" charset="-128"/>
                <a:cs typeface="ＭＳ Ｐゴシック" pitchFamily="-101" charset="-128"/>
              </a:rPr>
              <a:t>“Bull sessions”:  Students offer opinions, but comments are not connected or responsive to what others are saying (Roby, 1988).</a:t>
            </a:r>
          </a:p>
          <a:p>
            <a:pPr lvl="1" eaLnBrk="1" hangingPunct="1">
              <a:lnSpc>
                <a:spcPct val="80000"/>
              </a:lnSpc>
              <a:buFontTx/>
              <a:buNone/>
            </a:pPr>
            <a:endParaRPr lang="en-US" sz="2400" dirty="0"/>
          </a:p>
        </p:txBody>
      </p:sp>
      <p:sp>
        <p:nvSpPr>
          <p:cNvPr id="19460" name="TextBox 3"/>
          <p:cNvSpPr txBox="1">
            <a:spLocks noChangeArrowheads="1"/>
          </p:cNvSpPr>
          <p:nvPr/>
        </p:nvSpPr>
        <p:spPr bwMode="auto">
          <a:xfrm>
            <a:off x="873773" y="5655747"/>
            <a:ext cx="7280272" cy="707886"/>
          </a:xfrm>
          <a:prstGeom prst="rect">
            <a:avLst/>
          </a:prstGeom>
          <a:noFill/>
          <a:ln w="9525">
            <a:noFill/>
            <a:miter lim="800000"/>
            <a:headEnd/>
            <a:tailEnd/>
          </a:ln>
        </p:spPr>
        <p:txBody>
          <a:bodyPr wrap="square">
            <a:prstTxWarp prst="textNoShape">
              <a:avLst/>
            </a:prstTxWarp>
            <a:spAutoFit/>
          </a:bodyPr>
          <a:lstStyle/>
          <a:p>
            <a:r>
              <a:rPr lang="en-US" sz="2000" b="1" u="sng" dirty="0"/>
              <a:t>How</a:t>
            </a:r>
            <a:r>
              <a:rPr lang="en-US" sz="2000" b="1" dirty="0"/>
              <a:t> can we use</a:t>
            </a:r>
            <a:r>
              <a:rPr lang="en-US" sz="2000" b="1" dirty="0" smtClean="0"/>
              <a:t> text-based discussions </a:t>
            </a:r>
            <a:r>
              <a:rPr lang="en-US" sz="2000" b="1" dirty="0"/>
              <a:t>to move beyond quiz</a:t>
            </a:r>
            <a:r>
              <a:rPr lang="en-US" sz="2000" b="1" dirty="0" smtClean="0"/>
              <a:t> shows </a:t>
            </a:r>
            <a:r>
              <a:rPr lang="en-US" sz="2000" b="1" dirty="0"/>
              <a:t>and bull sessions?</a:t>
            </a:r>
            <a:r>
              <a:rPr lang="en-US" sz="2000" b="1" dirty="0" smtClean="0"/>
              <a:t> </a:t>
            </a:r>
            <a:endParaRPr lang="en-US" sz="2000" b="1"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Entrance Ticket</a:t>
            </a:r>
            <a:endParaRPr lang="en-US" dirty="0"/>
          </a:p>
        </p:txBody>
      </p:sp>
      <p:sp>
        <p:nvSpPr>
          <p:cNvPr id="3" name="Content Placeholder 2"/>
          <p:cNvSpPr>
            <a:spLocks noGrp="1"/>
          </p:cNvSpPr>
          <p:nvPr>
            <p:ph idx="1"/>
          </p:nvPr>
        </p:nvSpPr>
        <p:spPr>
          <a:xfrm>
            <a:off x="498474" y="1280956"/>
            <a:ext cx="7556313" cy="4978269"/>
          </a:xfrm>
        </p:spPr>
        <p:txBody>
          <a:bodyPr>
            <a:normAutofit fontScale="92500" lnSpcReduction="20000"/>
          </a:bodyPr>
          <a:lstStyle/>
          <a:p>
            <a:r>
              <a:rPr lang="en-US" sz="2400" dirty="0" smtClean="0"/>
              <a:t>What kinds of questions are most effective for sparking discussion and meaning making?</a:t>
            </a:r>
          </a:p>
          <a:p>
            <a:pPr lvl="1"/>
            <a:r>
              <a:rPr lang="en-US" sz="2200" dirty="0" smtClean="0">
                <a:solidFill>
                  <a:srgbClr val="FF0000"/>
                </a:solidFill>
              </a:rPr>
              <a:t>Open-ended questions; more than one right answer </a:t>
            </a:r>
          </a:p>
          <a:p>
            <a:pPr lvl="1"/>
            <a:r>
              <a:rPr lang="en-US" sz="2200" dirty="0" smtClean="0">
                <a:solidFill>
                  <a:srgbClr val="FF0000"/>
                </a:solidFill>
              </a:rPr>
              <a:t>Challenging enough that students have to “think” (infer, connect, integrate) </a:t>
            </a:r>
            <a:r>
              <a:rPr lang="en-US" sz="2200" dirty="0" smtClean="0"/>
              <a:t/>
            </a:r>
            <a:br>
              <a:rPr lang="en-US" sz="2200" dirty="0" smtClean="0"/>
            </a:br>
            <a:r>
              <a:rPr lang="en-US" sz="2200" dirty="0" smtClean="0"/>
              <a:t> </a:t>
            </a:r>
          </a:p>
          <a:p>
            <a:r>
              <a:rPr lang="en-US" sz="2400" dirty="0" smtClean="0"/>
              <a:t>What is an example of this kind of question? </a:t>
            </a:r>
          </a:p>
          <a:p>
            <a:pPr lvl="1"/>
            <a:r>
              <a:rPr lang="en-US" sz="2200" dirty="0" smtClean="0">
                <a:solidFill>
                  <a:srgbClr val="FF0000"/>
                </a:solidFill>
              </a:rPr>
              <a:t>What’s going on here? </a:t>
            </a:r>
          </a:p>
          <a:p>
            <a:pPr lvl="1"/>
            <a:r>
              <a:rPr lang="en-US" sz="2200" dirty="0" smtClean="0">
                <a:solidFill>
                  <a:srgbClr val="FF0000"/>
                </a:solidFill>
              </a:rPr>
              <a:t>What is the author trying to say here? </a:t>
            </a:r>
          </a:p>
          <a:p>
            <a:pPr lvl="1"/>
            <a:r>
              <a:rPr lang="en-US" sz="2200" dirty="0" smtClean="0">
                <a:solidFill>
                  <a:srgbClr val="FF0000"/>
                </a:solidFill>
              </a:rPr>
              <a:t>What makes you think that? (back to the text) </a:t>
            </a:r>
            <a:r>
              <a:rPr lang="en-US" sz="2200" dirty="0" smtClean="0"/>
              <a:t/>
            </a:r>
            <a:br>
              <a:rPr lang="en-US" sz="2200" dirty="0" smtClean="0"/>
            </a:br>
            <a:endParaRPr lang="en-US" sz="2200" dirty="0" smtClean="0"/>
          </a:p>
          <a:p>
            <a:r>
              <a:rPr lang="en-US" sz="2400" dirty="0" smtClean="0"/>
              <a:t>What is the ultimate goal of a text-based discussion?</a:t>
            </a:r>
          </a:p>
          <a:p>
            <a:pPr lvl="1"/>
            <a:r>
              <a:rPr lang="en-US" sz="2200" dirty="0" smtClean="0">
                <a:solidFill>
                  <a:srgbClr val="FF0000"/>
                </a:solidFill>
              </a:rPr>
              <a:t>Realizing meaning-making is hard work! </a:t>
            </a:r>
            <a:endParaRPr lang="en-US" sz="1200" dirty="0" smtClean="0">
              <a:solidFill>
                <a:srgbClr val="FF0000"/>
              </a:solidFill>
            </a:endParaRPr>
          </a:p>
          <a:p>
            <a:pPr lvl="1"/>
            <a:r>
              <a:rPr lang="en-US" sz="2200" dirty="0" smtClean="0">
                <a:solidFill>
                  <a:srgbClr val="FF0000"/>
                </a:solidFill>
              </a:rPr>
              <a:t>Support students in building meaning (constructing their own mental network) through language and discussion</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Text-Based Discussion Video Segment</a:t>
            </a:r>
            <a:endParaRPr lang="en-US" dirty="0"/>
          </a:p>
        </p:txBody>
      </p:sp>
      <p:sp>
        <p:nvSpPr>
          <p:cNvPr id="3" name="Content Placeholder 2"/>
          <p:cNvSpPr>
            <a:spLocks noGrp="1"/>
          </p:cNvSpPr>
          <p:nvPr>
            <p:ph idx="1"/>
          </p:nvPr>
        </p:nvSpPr>
        <p:spPr/>
        <p:txBody>
          <a:bodyPr>
            <a:normAutofit/>
          </a:bodyPr>
          <a:lstStyle/>
          <a:p>
            <a:r>
              <a:rPr lang="en-US" sz="2800" dirty="0" smtClean="0"/>
              <a:t>What do you notice about </a:t>
            </a:r>
            <a:r>
              <a:rPr lang="en-US" sz="2800" u="sng" dirty="0" smtClean="0"/>
              <a:t>questioning </a:t>
            </a:r>
            <a:r>
              <a:rPr lang="en-US" sz="2800" dirty="0" smtClean="0"/>
              <a:t>and </a:t>
            </a:r>
            <a:r>
              <a:rPr lang="en-US" sz="2800" u="sng" dirty="0" smtClean="0"/>
              <a:t>talking </a:t>
            </a:r>
            <a:r>
              <a:rPr lang="en-US" sz="2800" dirty="0" smtClean="0"/>
              <a:t>in this lesson?  </a:t>
            </a:r>
          </a:p>
          <a:p>
            <a:r>
              <a:rPr lang="en-US" sz="2800" dirty="0" smtClean="0"/>
              <a:t>What do you notice about the </a:t>
            </a:r>
            <a:r>
              <a:rPr lang="en-US" sz="2800" u="sng" dirty="0" smtClean="0"/>
              <a:t>teacher</a:t>
            </a:r>
            <a:r>
              <a:rPr lang="en-US" sz="2800" dirty="0" smtClean="0"/>
              <a:t>? </a:t>
            </a:r>
          </a:p>
          <a:p>
            <a:r>
              <a:rPr lang="en-US" sz="2800" dirty="0" smtClean="0"/>
              <a:t>What do you notice about the </a:t>
            </a:r>
            <a:r>
              <a:rPr lang="en-US" sz="2800" u="sng" dirty="0" smtClean="0"/>
              <a:t>students</a:t>
            </a:r>
            <a:r>
              <a:rPr lang="en-US" sz="2800" dirty="0" smtClean="0"/>
              <a:t>?  </a:t>
            </a:r>
          </a:p>
          <a:p>
            <a:endParaRPr lang="en-US" sz="2800" dirty="0" smtClean="0"/>
          </a:p>
          <a:p>
            <a:r>
              <a:rPr lang="en-US" sz="2800" dirty="0" smtClean="0"/>
              <a:t>How did this happen??   </a:t>
            </a:r>
            <a:endParaRPr lang="en-US" sz="2800"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Text-Based Discussion – How does this happen??  </a:t>
            </a:r>
            <a:endParaRPr lang="en-US" dirty="0"/>
          </a:p>
        </p:txBody>
      </p:sp>
      <p:sp>
        <p:nvSpPr>
          <p:cNvPr id="3" name="Content Placeholder 2"/>
          <p:cNvSpPr>
            <a:spLocks noGrp="1"/>
          </p:cNvSpPr>
          <p:nvPr>
            <p:ph idx="1"/>
          </p:nvPr>
        </p:nvSpPr>
        <p:spPr>
          <a:xfrm>
            <a:off x="182149" y="1766957"/>
            <a:ext cx="7556313" cy="4605063"/>
          </a:xfrm>
        </p:spPr>
        <p:txBody>
          <a:bodyPr>
            <a:normAutofit fontScale="92500" lnSpcReduction="10000"/>
          </a:bodyPr>
          <a:lstStyle/>
          <a:p>
            <a:r>
              <a:rPr lang="en-US" b="1" dirty="0" smtClean="0"/>
              <a:t>Teachers come to each lesson PREPARED </a:t>
            </a:r>
            <a:r>
              <a:rPr lang="en-US" dirty="0" smtClean="0"/>
              <a:t>– read the book and know main ideas and big ideas and ???</a:t>
            </a:r>
          </a:p>
          <a:p>
            <a:r>
              <a:rPr lang="en-US" b="1" dirty="0" smtClean="0"/>
              <a:t>PREPARE </a:t>
            </a:r>
            <a:r>
              <a:rPr lang="en-US" dirty="0" smtClean="0"/>
              <a:t>students to understand/teach how a discussion words (practice over time) </a:t>
            </a:r>
          </a:p>
          <a:p>
            <a:r>
              <a:rPr lang="en-US" dirty="0" smtClean="0"/>
              <a:t>Know your students and put yourself in your students’ shoes – think like them…</a:t>
            </a:r>
            <a:r>
              <a:rPr lang="en-US" b="1" dirty="0" smtClean="0"/>
              <a:t>ANTICIPATE</a:t>
            </a:r>
            <a:r>
              <a:rPr lang="en-US" dirty="0" smtClean="0"/>
              <a:t>: What will they struggle with? What will make sense?  </a:t>
            </a:r>
          </a:p>
          <a:p>
            <a:r>
              <a:rPr lang="en-US" b="1" dirty="0" smtClean="0"/>
              <a:t>HIGHLY SKILLED IN ASKING HIGHER LEVEL QUESTIONS </a:t>
            </a:r>
            <a:r>
              <a:rPr lang="en-US" dirty="0" smtClean="0"/>
              <a:t>(what are the right ones and when) </a:t>
            </a:r>
          </a:p>
          <a:p>
            <a:r>
              <a:rPr lang="en-US" b="1" dirty="0" smtClean="0"/>
              <a:t>MODEL (TEACH!)</a:t>
            </a:r>
            <a:r>
              <a:rPr lang="en-US" dirty="0" smtClean="0"/>
              <a:t>: model the discussion process; and show how YOU would do this/solve this as an “expert” – </a:t>
            </a:r>
            <a:br>
              <a:rPr lang="en-US" dirty="0" smtClean="0"/>
            </a:br>
            <a:r>
              <a:rPr lang="en-US" dirty="0" smtClean="0"/>
              <a:t>don’t just ask questions that test students </a:t>
            </a:r>
            <a:br>
              <a:rPr lang="en-US" dirty="0" smtClean="0"/>
            </a:br>
            <a:r>
              <a:rPr lang="en-US" dirty="0" smtClean="0"/>
              <a:t>(teach them and then gradually release responsibility) </a:t>
            </a:r>
          </a:p>
          <a:p>
            <a:endParaRPr lang="en-US" dirty="0" smtClean="0"/>
          </a:p>
          <a:p>
            <a:endParaRPr lang="en-US" dirty="0" smtClean="0"/>
          </a:p>
        </p:txBody>
      </p:sp>
      <p:grpSp>
        <p:nvGrpSpPr>
          <p:cNvPr id="20" name="Group 19"/>
          <p:cNvGrpSpPr/>
          <p:nvPr/>
        </p:nvGrpSpPr>
        <p:grpSpPr>
          <a:xfrm>
            <a:off x="7121923" y="4429229"/>
            <a:ext cx="1865728" cy="2129011"/>
            <a:chOff x="7121923" y="4429229"/>
            <a:chExt cx="1865728" cy="2129011"/>
          </a:xfrm>
        </p:grpSpPr>
        <p:sp>
          <p:nvSpPr>
            <p:cNvPr id="4" name="TextBox 3"/>
            <p:cNvSpPr txBox="1"/>
            <p:nvPr/>
          </p:nvSpPr>
          <p:spPr>
            <a:xfrm>
              <a:off x="7121923" y="4803913"/>
              <a:ext cx="1865728" cy="1754327"/>
            </a:xfrm>
            <a:prstGeom prst="rect">
              <a:avLst/>
            </a:prstGeom>
            <a:solidFill>
              <a:schemeClr val="accent5">
                <a:lumMod val="60000"/>
                <a:lumOff val="40000"/>
              </a:schemeClr>
            </a:solidFill>
          </p:spPr>
          <p:txBody>
            <a:bodyPr wrap="square" rtlCol="0">
              <a:spAutoFit/>
            </a:bodyPr>
            <a:lstStyle/>
            <a:p>
              <a:pPr algn="ctr"/>
              <a:r>
                <a:rPr lang="en-US" dirty="0" smtClean="0"/>
                <a:t>What are the “right” questions and </a:t>
              </a:r>
            </a:p>
            <a:p>
              <a:pPr algn="ctr"/>
              <a:r>
                <a:rPr lang="en-US" dirty="0" smtClean="0"/>
                <a:t>the right locations to ask them?  </a:t>
              </a:r>
              <a:endParaRPr lang="en-US" dirty="0"/>
            </a:p>
          </p:txBody>
        </p:sp>
        <p:grpSp>
          <p:nvGrpSpPr>
            <p:cNvPr id="19" name="Group 18"/>
            <p:cNvGrpSpPr/>
            <p:nvPr/>
          </p:nvGrpSpPr>
          <p:grpSpPr>
            <a:xfrm>
              <a:off x="7564783" y="4429229"/>
              <a:ext cx="740707" cy="375478"/>
              <a:chOff x="7564783" y="4429229"/>
              <a:chExt cx="740707" cy="375478"/>
            </a:xfrm>
          </p:grpSpPr>
          <p:cxnSp>
            <p:nvCxnSpPr>
              <p:cNvPr id="15" name="Straight Arrow Connector 14"/>
              <p:cNvCxnSpPr/>
              <p:nvPr/>
            </p:nvCxnSpPr>
            <p:spPr>
              <a:xfrm rot="5400000">
                <a:off x="8116957" y="4616174"/>
                <a:ext cx="375478" cy="1588"/>
              </a:xfrm>
              <a:prstGeom prst="straightConnector1">
                <a:avLst/>
              </a:prstGeom>
              <a:ln w="38100" cap="flat" cmpd="sng" algn="ctr">
                <a:solidFill>
                  <a:schemeClr val="accent1"/>
                </a:solidFill>
                <a:prstDash val="solid"/>
                <a:round/>
                <a:headEnd type="none" w="med" len="med"/>
                <a:tailEnd type="arrow" w="med" len="med"/>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7564783" y="4429229"/>
                <a:ext cx="739119" cy="1588"/>
              </a:xfrm>
              <a:prstGeom prst="line">
                <a:avLst/>
              </a:prstGeom>
              <a:ln w="38100" cap="flat" cmpd="sng" algn="ctr">
                <a:solidFill>
                  <a:schemeClr val="accent1"/>
                </a:solidFill>
                <a:prstDash val="solid"/>
                <a:round/>
                <a:headEnd type="none" w="med" len="med"/>
                <a:tailEnd w="med" len="med"/>
              </a:ln>
            </p:spPr>
            <p:style>
              <a:lnRef idx="2">
                <a:schemeClr val="accent1"/>
              </a:lnRef>
              <a:fillRef idx="0">
                <a:schemeClr val="accent1"/>
              </a:fillRef>
              <a:effectRef idx="1">
                <a:schemeClr val="accent1"/>
              </a:effectRef>
              <a:fontRef idx="minor">
                <a:schemeClr val="tx1"/>
              </a:fontRef>
            </p:style>
          </p:cxnSp>
        </p:grpSp>
      </p:grpSp>
      <p:grpSp>
        <p:nvGrpSpPr>
          <p:cNvPr id="24" name="Group 23"/>
          <p:cNvGrpSpPr/>
          <p:nvPr/>
        </p:nvGrpSpPr>
        <p:grpSpPr>
          <a:xfrm>
            <a:off x="7245199" y="2868398"/>
            <a:ext cx="1764538" cy="1936309"/>
            <a:chOff x="7245199" y="2868398"/>
            <a:chExt cx="1764538" cy="1936309"/>
          </a:xfrm>
        </p:grpSpPr>
        <p:sp>
          <p:nvSpPr>
            <p:cNvPr id="21" name="TextBox 20"/>
            <p:cNvSpPr txBox="1"/>
            <p:nvPr/>
          </p:nvSpPr>
          <p:spPr>
            <a:xfrm>
              <a:off x="7245199" y="2868398"/>
              <a:ext cx="1764538" cy="646331"/>
            </a:xfrm>
            <a:prstGeom prst="rect">
              <a:avLst/>
            </a:prstGeom>
            <a:solidFill>
              <a:srgbClr val="FABC78"/>
            </a:solidFill>
          </p:spPr>
          <p:txBody>
            <a:bodyPr wrap="none" rtlCol="0">
              <a:spAutoFit/>
            </a:bodyPr>
            <a:lstStyle/>
            <a:p>
              <a:pPr algn="ctr"/>
              <a:r>
                <a:rPr lang="en-US" dirty="0" smtClean="0"/>
                <a:t>It depends on</a:t>
              </a:r>
            </a:p>
            <a:p>
              <a:pPr algn="ctr"/>
              <a:r>
                <a:rPr lang="en-US" dirty="0" smtClean="0"/>
                <a:t>Learning goals</a:t>
              </a:r>
              <a:endParaRPr lang="en-US" dirty="0"/>
            </a:p>
          </p:txBody>
        </p:sp>
        <p:cxnSp>
          <p:nvCxnSpPr>
            <p:cNvPr id="23" name="Straight Arrow Connector 22"/>
            <p:cNvCxnSpPr/>
            <p:nvPr/>
          </p:nvCxnSpPr>
          <p:spPr>
            <a:xfrm rot="5400000" flipH="1" flipV="1">
              <a:off x="8123930" y="4159321"/>
              <a:ext cx="1289184" cy="1588"/>
            </a:xfrm>
            <a:prstGeom prst="straightConnector1">
              <a:avLst/>
            </a:prstGeom>
            <a:ln w="38100" cap="flat" cmpd="sng" algn="ctr">
              <a:solidFill>
                <a:schemeClr val="accent1"/>
              </a:solidFill>
              <a:prstDash val="solid"/>
              <a:round/>
              <a:headEnd type="none" w="med" len="med"/>
              <a:tailEnd type="arrow" w="med" len="med"/>
            </a:ln>
          </p:spPr>
          <p:style>
            <a:lnRef idx="2">
              <a:schemeClr val="accent1"/>
            </a:lnRef>
            <a:fillRef idx="0">
              <a:schemeClr val="accent1"/>
            </a:fillRef>
            <a:effectRef idx="1">
              <a:schemeClr val="accent1"/>
            </a:effectRef>
            <a:fontRef idx="minor">
              <a:schemeClr val="tx1"/>
            </a:fontRef>
          </p:style>
        </p:cxnSp>
      </p:grpSp>
      <p:grpSp>
        <p:nvGrpSpPr>
          <p:cNvPr id="31" name="Group 30"/>
          <p:cNvGrpSpPr/>
          <p:nvPr/>
        </p:nvGrpSpPr>
        <p:grpSpPr>
          <a:xfrm>
            <a:off x="5470903" y="2101334"/>
            <a:ext cx="3275069" cy="789150"/>
            <a:chOff x="5470903" y="2101334"/>
            <a:chExt cx="3275069" cy="789150"/>
          </a:xfrm>
        </p:grpSpPr>
        <p:sp>
          <p:nvSpPr>
            <p:cNvPr id="13" name="TextBox 12"/>
            <p:cNvSpPr txBox="1"/>
            <p:nvPr/>
          </p:nvSpPr>
          <p:spPr>
            <a:xfrm>
              <a:off x="5470903" y="2101334"/>
              <a:ext cx="2093880" cy="369332"/>
            </a:xfrm>
            <a:prstGeom prst="rect">
              <a:avLst/>
            </a:prstGeom>
            <a:solidFill>
              <a:srgbClr val="FABC78"/>
            </a:solidFill>
          </p:spPr>
          <p:txBody>
            <a:bodyPr wrap="none" rtlCol="0">
              <a:spAutoFit/>
            </a:bodyPr>
            <a:lstStyle/>
            <a:p>
              <a:r>
                <a:rPr lang="en-US" dirty="0" smtClean="0"/>
                <a:t>Set learning goals</a:t>
              </a:r>
              <a:endParaRPr lang="en-US" dirty="0"/>
            </a:p>
          </p:txBody>
        </p:sp>
        <p:grpSp>
          <p:nvGrpSpPr>
            <p:cNvPr id="30" name="Group 29"/>
            <p:cNvGrpSpPr/>
            <p:nvPr/>
          </p:nvGrpSpPr>
          <p:grpSpPr>
            <a:xfrm>
              <a:off x="7564784" y="2264706"/>
              <a:ext cx="1181188" cy="625778"/>
              <a:chOff x="7564784" y="2264706"/>
              <a:chExt cx="1181188" cy="625778"/>
            </a:xfrm>
          </p:grpSpPr>
          <p:cxnSp>
            <p:nvCxnSpPr>
              <p:cNvPr id="26" name="Straight Connector 25"/>
              <p:cNvCxnSpPr/>
              <p:nvPr/>
            </p:nvCxnSpPr>
            <p:spPr>
              <a:xfrm rot="5400000" flipH="1" flipV="1">
                <a:off x="8442935" y="2587448"/>
                <a:ext cx="604485" cy="1588"/>
              </a:xfrm>
              <a:prstGeom prst="line">
                <a:avLst/>
              </a:prstGeom>
              <a:ln w="38100" cap="flat" cmpd="sng" algn="ctr">
                <a:solidFill>
                  <a:schemeClr val="accent1"/>
                </a:solidFill>
                <a:prstDash val="solid"/>
                <a:round/>
                <a:headEnd type="none" w="med" len="med"/>
                <a:tailEnd w="med" len="med"/>
              </a:ln>
            </p:spPr>
            <p:style>
              <a:lnRef idx="2">
                <a:schemeClr val="accent1"/>
              </a:lnRef>
              <a:fillRef idx="0">
                <a:schemeClr val="accent1"/>
              </a:fillRef>
              <a:effectRef idx="1">
                <a:schemeClr val="accent1"/>
              </a:effectRef>
              <a:fontRef idx="minor">
                <a:schemeClr val="tx1"/>
              </a:fontRef>
            </p:style>
          </p:cxnSp>
          <p:cxnSp>
            <p:nvCxnSpPr>
              <p:cNvPr id="28" name="Straight Arrow Connector 27"/>
              <p:cNvCxnSpPr>
                <a:endCxn id="13" idx="3"/>
              </p:cNvCxnSpPr>
              <p:nvPr/>
            </p:nvCxnSpPr>
            <p:spPr>
              <a:xfrm rot="10800000" flipV="1">
                <a:off x="7564784" y="2264706"/>
                <a:ext cx="1181187" cy="21294"/>
              </a:xfrm>
              <a:prstGeom prst="straightConnector1">
                <a:avLst/>
              </a:prstGeom>
              <a:ln w="38100" cap="flat" cmpd="sng" algn="ctr">
                <a:solidFill>
                  <a:schemeClr val="accent1"/>
                </a:solidFill>
                <a:prstDash val="solid"/>
                <a:round/>
                <a:headEnd type="none" w="med" len="med"/>
                <a:tailEnd type="arrow" w="med" len="med"/>
              </a:ln>
            </p:spPr>
            <p:style>
              <a:lnRef idx="2">
                <a:schemeClr val="accent1"/>
              </a:lnRef>
              <a:fillRef idx="0">
                <a:schemeClr val="accent1"/>
              </a:fillRef>
              <a:effectRef idx="1">
                <a:schemeClr val="accent1"/>
              </a:effectRef>
              <a:fontRef idx="minor">
                <a:schemeClr val="tx1"/>
              </a:fontRef>
            </p:style>
          </p:cxnSp>
        </p:grpSp>
      </p:gr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50000" decel="50000" fill="hold" nodeType="clickEffect">
                                  <p:stCondLst>
                                    <p:cond delay="0"/>
                                  </p:stCondLst>
                                  <p:childTnLst>
                                    <p:set>
                                      <p:cBhvr>
                                        <p:cTn id="6" dur="1" fill="hold">
                                          <p:stCondLst>
                                            <p:cond delay="0"/>
                                          </p:stCondLst>
                                        </p:cTn>
                                        <p:tgtEl>
                                          <p:spTgt spid="20"/>
                                        </p:tgtEl>
                                        <p:attrNameLst>
                                          <p:attrName>style.visibility</p:attrName>
                                        </p:attrNameLst>
                                      </p:cBhvr>
                                      <p:to>
                                        <p:strVal val="visible"/>
                                      </p:to>
                                    </p:set>
                                    <p:anim calcmode="lin" valueType="num">
                                      <p:cBhvr additive="base">
                                        <p:cTn id="7" dur="500" fill="hold"/>
                                        <p:tgtEl>
                                          <p:spTgt spid="20"/>
                                        </p:tgtEl>
                                        <p:attrNameLst>
                                          <p:attrName>ppt_x</p:attrName>
                                        </p:attrNameLst>
                                      </p:cBhvr>
                                      <p:tavLst>
                                        <p:tav tm="0">
                                          <p:val>
                                            <p:strVal val="#ppt_x"/>
                                          </p:val>
                                        </p:tav>
                                        <p:tav tm="100000">
                                          <p:val>
                                            <p:strVal val="#ppt_x"/>
                                          </p:val>
                                        </p:tav>
                                      </p:tavLst>
                                    </p:anim>
                                    <p:anim calcmode="lin" valueType="num">
                                      <p:cBhvr additive="base">
                                        <p:cTn id="8" dur="500" fill="hold"/>
                                        <p:tgtEl>
                                          <p:spTgt spid="20"/>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accel="50000" decel="50000" fill="hold" nodeType="clickEffect">
                                  <p:stCondLst>
                                    <p:cond delay="0"/>
                                  </p:stCondLst>
                                  <p:childTnLst>
                                    <p:set>
                                      <p:cBhvr>
                                        <p:cTn id="12" dur="1" fill="hold">
                                          <p:stCondLst>
                                            <p:cond delay="0"/>
                                          </p:stCondLst>
                                        </p:cTn>
                                        <p:tgtEl>
                                          <p:spTgt spid="24"/>
                                        </p:tgtEl>
                                        <p:attrNameLst>
                                          <p:attrName>style.visibility</p:attrName>
                                        </p:attrNameLst>
                                      </p:cBhvr>
                                      <p:to>
                                        <p:strVal val="visible"/>
                                      </p:to>
                                    </p:set>
                                    <p:anim calcmode="lin" valueType="num">
                                      <p:cBhvr additive="base">
                                        <p:cTn id="13" dur="500" fill="hold"/>
                                        <p:tgtEl>
                                          <p:spTgt spid="24"/>
                                        </p:tgtEl>
                                        <p:attrNameLst>
                                          <p:attrName>ppt_x</p:attrName>
                                        </p:attrNameLst>
                                      </p:cBhvr>
                                      <p:tavLst>
                                        <p:tav tm="0">
                                          <p:val>
                                            <p:strVal val="#ppt_x"/>
                                          </p:val>
                                        </p:tav>
                                        <p:tav tm="100000">
                                          <p:val>
                                            <p:strVal val="#ppt_x"/>
                                          </p:val>
                                        </p:tav>
                                      </p:tavLst>
                                    </p:anim>
                                    <p:anim calcmode="lin" valueType="num">
                                      <p:cBhvr additive="base">
                                        <p:cTn id="14" dur="500" fill="hold"/>
                                        <p:tgtEl>
                                          <p:spTgt spid="24"/>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accel="50000" decel="50000" fill="hold" nodeType="clickEffect">
                                  <p:stCondLst>
                                    <p:cond delay="0"/>
                                  </p:stCondLst>
                                  <p:childTnLst>
                                    <p:set>
                                      <p:cBhvr>
                                        <p:cTn id="18" dur="1" fill="hold">
                                          <p:stCondLst>
                                            <p:cond delay="0"/>
                                          </p:stCondLst>
                                        </p:cTn>
                                        <p:tgtEl>
                                          <p:spTgt spid="31"/>
                                        </p:tgtEl>
                                        <p:attrNameLst>
                                          <p:attrName>style.visibility</p:attrName>
                                        </p:attrNameLst>
                                      </p:cBhvr>
                                      <p:to>
                                        <p:strVal val="visible"/>
                                      </p:to>
                                    </p:set>
                                    <p:anim calcmode="lin" valueType="num">
                                      <p:cBhvr additive="base">
                                        <p:cTn id="19" dur="500" fill="hold"/>
                                        <p:tgtEl>
                                          <p:spTgt spid="31"/>
                                        </p:tgtEl>
                                        <p:attrNameLst>
                                          <p:attrName>ppt_x</p:attrName>
                                        </p:attrNameLst>
                                      </p:cBhvr>
                                      <p:tavLst>
                                        <p:tav tm="0">
                                          <p:val>
                                            <p:strVal val="#ppt_x"/>
                                          </p:val>
                                        </p:tav>
                                        <p:tav tm="100000">
                                          <p:val>
                                            <p:strVal val="#ppt_x"/>
                                          </p:val>
                                        </p:tav>
                                      </p:tavLst>
                                    </p:anim>
                                    <p:anim calcmode="lin" valueType="num">
                                      <p:cBhvr additive="base">
                                        <p:cTn id="20" dur="500" fill="hold"/>
                                        <p:tgtEl>
                                          <p:spTgt spid="31"/>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Digging Up the Past</a:t>
            </a:r>
            <a:br>
              <a:rPr lang="en-US" dirty="0" smtClean="0"/>
            </a:br>
            <a:r>
              <a:rPr lang="en-US" dirty="0" smtClean="0"/>
              <a:t>In your groups… </a:t>
            </a:r>
            <a:endParaRPr lang="en-US" dirty="0"/>
          </a:p>
        </p:txBody>
      </p:sp>
      <p:sp>
        <p:nvSpPr>
          <p:cNvPr id="3" name="Content Placeholder 2"/>
          <p:cNvSpPr>
            <a:spLocks noGrp="1"/>
          </p:cNvSpPr>
          <p:nvPr>
            <p:ph idx="1"/>
          </p:nvPr>
        </p:nvSpPr>
        <p:spPr>
          <a:xfrm>
            <a:off x="498474" y="2062569"/>
            <a:ext cx="7556313" cy="4144963"/>
          </a:xfrm>
        </p:spPr>
        <p:txBody>
          <a:bodyPr/>
          <a:lstStyle/>
          <a:p>
            <a:r>
              <a:rPr lang="en-US" dirty="0" smtClean="0"/>
              <a:t>Challenges and Resources </a:t>
            </a:r>
          </a:p>
          <a:p>
            <a:r>
              <a:rPr lang="en-US" dirty="0" smtClean="0"/>
              <a:t>Main Idea </a:t>
            </a:r>
          </a:p>
          <a:p>
            <a:r>
              <a:rPr lang="en-US" dirty="0" smtClean="0"/>
              <a:t>Big Idea</a:t>
            </a:r>
          </a:p>
          <a:p>
            <a:r>
              <a:rPr lang="en-US" dirty="0" smtClean="0"/>
              <a:t>Learning Goals </a:t>
            </a:r>
          </a:p>
          <a:p>
            <a:r>
              <a:rPr lang="en-US" dirty="0" smtClean="0"/>
              <a:t>How would you launch the text? </a:t>
            </a:r>
          </a:p>
          <a:p>
            <a:r>
              <a:rPr lang="en-US" dirty="0" smtClean="0"/>
              <a:t>Pages 1-2: Potential stopping points and questions to ask</a:t>
            </a:r>
          </a:p>
          <a:p>
            <a:r>
              <a:rPr lang="en-US" dirty="0" smtClean="0"/>
              <a:t>How to follow-up? </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51202" name="Rectangle 2"/>
          <p:cNvSpPr>
            <a:spLocks noGrp="1" noChangeArrowheads="1"/>
          </p:cNvSpPr>
          <p:nvPr>
            <p:ph type="title"/>
          </p:nvPr>
        </p:nvSpPr>
        <p:spPr>
          <a:xfrm>
            <a:off x="817350" y="322712"/>
            <a:ext cx="6870700" cy="1066800"/>
          </a:xfrm>
        </p:spPr>
        <p:txBody>
          <a:bodyPr/>
          <a:lstStyle/>
          <a:p>
            <a:pPr eaLnBrk="1" hangingPunct="1"/>
            <a:r>
              <a:rPr lang="en-US" dirty="0">
                <a:solidFill>
                  <a:srgbClr val="663366"/>
                </a:solidFill>
                <a:ea typeface="ＭＳ Ｐゴシック" pitchFamily="-101" charset="-128"/>
                <a:cs typeface="ＭＳ Ｐゴシック" pitchFamily="-101" charset="-128"/>
              </a:rPr>
              <a:t>Guidelines for</a:t>
            </a:r>
            <a:r>
              <a:rPr lang="en-US" dirty="0" smtClean="0">
                <a:solidFill>
                  <a:srgbClr val="663366"/>
                </a:solidFill>
                <a:ea typeface="ＭＳ Ｐゴシック" pitchFamily="-101" charset="-128"/>
                <a:cs typeface="ＭＳ Ｐゴシック" pitchFamily="-101" charset="-128"/>
              </a:rPr>
              <a:t> Text Talk Questions</a:t>
            </a:r>
            <a:endParaRPr lang="en-US" dirty="0">
              <a:solidFill>
                <a:srgbClr val="663366"/>
              </a:solidFill>
              <a:ea typeface="ＭＳ Ｐゴシック" pitchFamily="-101" charset="-128"/>
              <a:cs typeface="ＭＳ Ｐゴシック" pitchFamily="-101" charset="-128"/>
            </a:endParaRPr>
          </a:p>
        </p:txBody>
      </p:sp>
      <p:sp>
        <p:nvSpPr>
          <p:cNvPr id="51203" name="Rectangle 3"/>
          <p:cNvSpPr>
            <a:spLocks noGrp="1" noChangeArrowheads="1"/>
          </p:cNvSpPr>
          <p:nvPr>
            <p:ph type="body" idx="1"/>
          </p:nvPr>
        </p:nvSpPr>
        <p:spPr>
          <a:xfrm>
            <a:off x="611105" y="1823734"/>
            <a:ext cx="7467600" cy="4495800"/>
          </a:xfrm>
        </p:spPr>
        <p:txBody>
          <a:bodyPr>
            <a:normAutofit fontScale="92500" lnSpcReduction="10000"/>
          </a:bodyPr>
          <a:lstStyle/>
          <a:p>
            <a:pPr eaLnBrk="1" hangingPunct="1">
              <a:lnSpc>
                <a:spcPct val="90000"/>
              </a:lnSpc>
            </a:pPr>
            <a:r>
              <a:rPr lang="en-US" sz="2800" dirty="0">
                <a:ea typeface="ＭＳ Ｐゴシック" pitchFamily="-101" charset="-128"/>
                <a:cs typeface="ＭＳ Ｐゴシック" pitchFamily="-101" charset="-128"/>
              </a:rPr>
              <a:t>The questions teachers ask send</a:t>
            </a:r>
            <a:r>
              <a:rPr lang="en-US" sz="2800" dirty="0" smtClean="0">
                <a:ea typeface="ＭＳ Ｐゴシック" pitchFamily="-101" charset="-128"/>
                <a:cs typeface="ＭＳ Ｐゴシック" pitchFamily="-101" charset="-128"/>
              </a:rPr>
              <a:t> </a:t>
            </a:r>
            <a:br>
              <a:rPr lang="en-US" sz="2800" dirty="0" smtClean="0">
                <a:ea typeface="ＭＳ Ｐゴシック" pitchFamily="-101" charset="-128"/>
                <a:cs typeface="ＭＳ Ｐゴシック" pitchFamily="-101" charset="-128"/>
              </a:rPr>
            </a:br>
            <a:r>
              <a:rPr lang="en-US" sz="2800" dirty="0" smtClean="0">
                <a:ea typeface="ＭＳ Ｐゴシック" pitchFamily="-101" charset="-128"/>
                <a:cs typeface="ＭＳ Ｐゴシック" pitchFamily="-101" charset="-128"/>
              </a:rPr>
              <a:t>messages </a:t>
            </a:r>
            <a:r>
              <a:rPr lang="en-US" sz="2800" dirty="0">
                <a:ea typeface="ＭＳ Ｐゴシック" pitchFamily="-101" charset="-128"/>
                <a:cs typeface="ＭＳ Ｐゴシック" pitchFamily="-101" charset="-128"/>
              </a:rPr>
              <a:t>to students about what’s</a:t>
            </a:r>
            <a:r>
              <a:rPr lang="en-US" sz="2800" dirty="0" smtClean="0">
                <a:ea typeface="ＭＳ Ｐゴシック" pitchFamily="-101" charset="-128"/>
                <a:cs typeface="ＭＳ Ｐゴシック" pitchFamily="-101" charset="-128"/>
              </a:rPr>
              <a:t> </a:t>
            </a:r>
            <a:br>
              <a:rPr lang="en-US" sz="2800" dirty="0" smtClean="0">
                <a:ea typeface="ＭＳ Ｐゴシック" pitchFamily="-101" charset="-128"/>
                <a:cs typeface="ＭＳ Ｐゴシック" pitchFamily="-101" charset="-128"/>
              </a:rPr>
            </a:br>
            <a:r>
              <a:rPr lang="en-US" sz="2800" dirty="0" smtClean="0">
                <a:ea typeface="ＭＳ Ｐゴシック" pitchFamily="-101" charset="-128"/>
                <a:cs typeface="ＭＳ Ｐゴシック" pitchFamily="-101" charset="-128"/>
              </a:rPr>
              <a:t>important</a:t>
            </a:r>
            <a:endParaRPr lang="en-US" sz="2800" dirty="0">
              <a:ea typeface="ＭＳ Ｐゴシック" pitchFamily="-101" charset="-128"/>
              <a:cs typeface="ＭＳ Ｐゴシック" pitchFamily="-101" charset="-128"/>
            </a:endParaRPr>
          </a:p>
          <a:p>
            <a:pPr eaLnBrk="1" hangingPunct="1">
              <a:lnSpc>
                <a:spcPct val="90000"/>
              </a:lnSpc>
              <a:buFontTx/>
              <a:buNone/>
            </a:pPr>
            <a:r>
              <a:rPr lang="en-US" sz="2800" dirty="0">
                <a:ea typeface="ＭＳ Ｐゴシック" pitchFamily="-101" charset="-128"/>
                <a:cs typeface="ＭＳ Ｐゴシック" pitchFamily="-101" charset="-128"/>
              </a:rPr>
              <a:t>	</a:t>
            </a:r>
            <a:r>
              <a:rPr lang="en-US" sz="2400" dirty="0">
                <a:solidFill>
                  <a:srgbClr val="FF3300"/>
                </a:solidFill>
                <a:ea typeface="ＭＳ Ｐゴシック" pitchFamily="-101" charset="-128"/>
                <a:cs typeface="ＭＳ Ｐゴシック" pitchFamily="-101" charset="-128"/>
              </a:rPr>
              <a:t>“What did</a:t>
            </a:r>
            <a:r>
              <a:rPr lang="en-US" sz="2400" dirty="0" smtClean="0">
                <a:solidFill>
                  <a:srgbClr val="FF3300"/>
                </a:solidFill>
                <a:ea typeface="ＭＳ Ｐゴシック" pitchFamily="-101" charset="-128"/>
                <a:cs typeface="ＭＳ Ｐゴシック" pitchFamily="-101" charset="-128"/>
              </a:rPr>
              <a:t> Joseph </a:t>
            </a:r>
            <a:r>
              <a:rPr lang="en-US" sz="2400" dirty="0">
                <a:solidFill>
                  <a:srgbClr val="FF3300"/>
                </a:solidFill>
                <a:ea typeface="ＭＳ Ｐゴシック" pitchFamily="-101" charset="-128"/>
                <a:cs typeface="ＭＳ Ｐゴシック" pitchFamily="-101" charset="-128"/>
              </a:rPr>
              <a:t>do next?</a:t>
            </a:r>
            <a:r>
              <a:rPr lang="en-US" sz="2400" dirty="0">
                <a:ea typeface="ＭＳ Ｐゴシック" pitchFamily="-101" charset="-128"/>
                <a:cs typeface="ＭＳ Ｐゴシック" pitchFamily="-101" charset="-128"/>
              </a:rPr>
              <a:t> (Students need to </a:t>
            </a:r>
            <a:r>
              <a:rPr lang="en-US" sz="2400" u="sng" dirty="0">
                <a:ea typeface="ＭＳ Ｐゴシック" pitchFamily="-101" charset="-128"/>
                <a:cs typeface="ＭＳ Ｐゴシック" pitchFamily="-101" charset="-128"/>
              </a:rPr>
              <a:t>remember </a:t>
            </a:r>
            <a:r>
              <a:rPr lang="en-US" sz="2400" dirty="0">
                <a:ea typeface="ＭＳ Ｐゴシック" pitchFamily="-101" charset="-128"/>
                <a:cs typeface="ＭＳ Ｐゴシック" pitchFamily="-101" charset="-128"/>
              </a:rPr>
              <a:t>the information)</a:t>
            </a:r>
          </a:p>
          <a:p>
            <a:pPr lvl="1" eaLnBrk="1" hangingPunct="1">
              <a:lnSpc>
                <a:spcPct val="90000"/>
              </a:lnSpc>
              <a:buFontTx/>
              <a:buNone/>
            </a:pPr>
            <a:r>
              <a:rPr lang="en-US" sz="2400" dirty="0">
                <a:solidFill>
                  <a:srgbClr val="FF3300"/>
                </a:solidFill>
              </a:rPr>
              <a:t>“What does this tell us</a:t>
            </a:r>
            <a:r>
              <a:rPr lang="en-US" sz="2400" dirty="0" smtClean="0">
                <a:solidFill>
                  <a:srgbClr val="FF3300"/>
                </a:solidFill>
              </a:rPr>
              <a:t>?; What do you think the author means?”</a:t>
            </a:r>
            <a:r>
              <a:rPr lang="en-US" sz="2400" dirty="0" smtClean="0"/>
              <a:t> </a:t>
            </a:r>
            <a:r>
              <a:rPr lang="en-US" sz="2400" dirty="0"/>
              <a:t>(Students need to </a:t>
            </a:r>
            <a:r>
              <a:rPr lang="en-US" sz="2400" u="sng" dirty="0"/>
              <a:t>think about</a:t>
            </a:r>
            <a:r>
              <a:rPr lang="en-US" sz="2400" dirty="0"/>
              <a:t> what they have understood) </a:t>
            </a:r>
          </a:p>
          <a:p>
            <a:pPr eaLnBrk="1" hangingPunct="1">
              <a:lnSpc>
                <a:spcPct val="90000"/>
              </a:lnSpc>
            </a:pPr>
            <a:r>
              <a:rPr lang="en-US" sz="2800" dirty="0">
                <a:ea typeface="ＭＳ Ｐゴシック" pitchFamily="-101" charset="-128"/>
                <a:cs typeface="ＭＳ Ｐゴシック" pitchFamily="-101" charset="-128"/>
              </a:rPr>
              <a:t>Develop open questions that require students to describe and explain text ideas</a:t>
            </a:r>
          </a:p>
          <a:p>
            <a:pPr lvl="1" eaLnBrk="1" hangingPunct="1">
              <a:lnSpc>
                <a:spcPct val="90000"/>
              </a:lnSpc>
            </a:pPr>
            <a:r>
              <a:rPr lang="en-US" sz="2400" dirty="0"/>
              <a:t>Avoid solely asking questions that require students to give one word answers or playback words from text</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Advantage">
  <a:themeElements>
    <a:clrScheme name="Advantage">
      <a:dk1>
        <a:sysClr val="windowText" lastClr="000000"/>
      </a:dk1>
      <a:lt1>
        <a:sysClr val="window" lastClr="FFFFFF"/>
      </a:lt1>
      <a:dk2>
        <a:srgbClr val="2B142D"/>
      </a:dk2>
      <a:lt2>
        <a:srgbClr val="C3AFCC"/>
      </a:lt2>
      <a:accent1>
        <a:srgbClr val="663366"/>
      </a:accent1>
      <a:accent2>
        <a:srgbClr val="330F42"/>
      </a:accent2>
      <a:accent3>
        <a:srgbClr val="666699"/>
      </a:accent3>
      <a:accent4>
        <a:srgbClr val="999966"/>
      </a:accent4>
      <a:accent5>
        <a:srgbClr val="F7901E"/>
      </a:accent5>
      <a:accent6>
        <a:srgbClr val="A3A101"/>
      </a:accent6>
      <a:hlink>
        <a:srgbClr val="BC5FBC"/>
      </a:hlink>
      <a:folHlink>
        <a:srgbClr val="9775A7"/>
      </a:folHlink>
    </a:clrScheme>
    <a:fontScheme name="Advantage">
      <a:majorFont>
        <a:latin typeface="Rockwell"/>
        <a:ea typeface=""/>
        <a:cs typeface=""/>
        <a:font script="Jpan" typeface="ＭＳ ゴシック"/>
      </a:majorFont>
      <a:minorFont>
        <a:latin typeface="Rockwell"/>
        <a:ea typeface=""/>
        <a:cs typeface=""/>
        <a:font script="Jpan" typeface="ＭＳ ゴシック"/>
      </a:minorFont>
    </a:fontScheme>
    <a:fmtScheme name="Advantage">
      <a:fillStyleLst>
        <a:solidFill>
          <a:schemeClr val="phClr"/>
        </a:solidFill>
        <a:gradFill rotWithShape="1">
          <a:gsLst>
            <a:gs pos="0">
              <a:schemeClr val="phClr">
                <a:tint val="100000"/>
                <a:shade val="40000"/>
                <a:alpha val="100000"/>
                <a:satMod val="150000"/>
                <a:lumMod val="100000"/>
              </a:schemeClr>
            </a:gs>
            <a:gs pos="100000">
              <a:schemeClr val="phClr">
                <a:tint val="70000"/>
                <a:shade val="100000"/>
                <a:alpha val="100000"/>
                <a:satMod val="200000"/>
                <a:lumMod val="100000"/>
              </a:schemeClr>
            </a:gs>
          </a:gsLst>
          <a:lin ang="6000000" scaled="1"/>
        </a:gradFill>
        <a:gradFill rotWithShape="1">
          <a:gsLst>
            <a:gs pos="0">
              <a:schemeClr val="phClr">
                <a:shade val="40000"/>
                <a:alpha val="100000"/>
                <a:satMod val="150000"/>
                <a:lumMod val="100000"/>
              </a:schemeClr>
            </a:gs>
            <a:gs pos="100000">
              <a:schemeClr val="phClr">
                <a:tint val="70000"/>
                <a:shade val="100000"/>
                <a:alpha val="100000"/>
                <a:satMod val="200000"/>
                <a:lumMod val="100000"/>
              </a:schemeClr>
            </a:gs>
          </a:gsLst>
          <a:lin ang="54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innerShdw blurRad="50800" dist="25400" dir="13500000">
              <a:srgbClr val="FFFFFF">
                <a:alpha val="75000"/>
              </a:srgbClr>
            </a:innerShdw>
            <a:outerShdw blurRad="63500" dist="25400" dir="5400000" rotWithShape="0">
              <a:srgbClr val="808080">
                <a:alpha val="75000"/>
              </a:srgbClr>
            </a:outerShdw>
          </a:effectLst>
        </a:effectStyle>
        <a:effectStyle>
          <a:effectLst/>
          <a:scene3d>
            <a:camera prst="orthographicFront">
              <a:rot lat="0" lon="0" rev="0"/>
            </a:camera>
            <a:lightRig rig="twoPt" dir="tl">
              <a:rot lat="0" lon="0" rev="4500000"/>
            </a:lightRig>
          </a:scene3d>
          <a:sp3d>
            <a:bevelT w="63500" h="50800"/>
          </a:sp3d>
        </a:effectStyle>
      </a:effectStyleLst>
      <a:bgFillStyleLst>
        <a:solidFill>
          <a:schemeClr val="phClr"/>
        </a:solidFill>
        <a:gradFill rotWithShape="1">
          <a:gsLst>
            <a:gs pos="0">
              <a:schemeClr val="phClr">
                <a:tint val="40000"/>
                <a:satMod val="1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Advantage.thmx</Template>
  <TotalTime>3955</TotalTime>
  <Words>1505</Words>
  <Application>Microsoft Macintosh PowerPoint</Application>
  <PresentationFormat>On-screen Show (4:3)</PresentationFormat>
  <Paragraphs>143</Paragraphs>
  <Slides>17</Slides>
  <Notes>4</Notes>
  <HiddenSlides>0</HiddenSlides>
  <MMClips>0</MMClips>
  <ScaleCrop>false</ScaleCrop>
  <HeadingPairs>
    <vt:vector size="4" baseType="variant">
      <vt:variant>
        <vt:lpstr>Design Template</vt:lpstr>
      </vt:variant>
      <vt:variant>
        <vt:i4>1</vt:i4>
      </vt:variant>
      <vt:variant>
        <vt:lpstr>Slide Titles</vt:lpstr>
      </vt:variant>
      <vt:variant>
        <vt:i4>17</vt:i4>
      </vt:variant>
    </vt:vector>
  </HeadingPairs>
  <TitlesOfParts>
    <vt:vector size="18" baseType="lpstr">
      <vt:lpstr>Advantage</vt:lpstr>
      <vt:lpstr>Using Text-Based Challenges and Supports to Plan for Teaching through Text-Based Discussions</vt:lpstr>
      <vt:lpstr>Entrance Ticket</vt:lpstr>
      <vt:lpstr>Objectives: You will be able to</vt:lpstr>
      <vt:lpstr>Traditional Patterns of Classroom Talk</vt:lpstr>
      <vt:lpstr>Entrance Ticket</vt:lpstr>
      <vt:lpstr>Text-Based Discussion Video Segment</vt:lpstr>
      <vt:lpstr>Text-Based Discussion – How does this happen??  </vt:lpstr>
      <vt:lpstr>Digging Up the Past In your groups… </vt:lpstr>
      <vt:lpstr>Guidelines for Text Talk Questions</vt:lpstr>
      <vt:lpstr>Responding to Student Comments (Following-up)</vt:lpstr>
      <vt:lpstr>Repeating or rephrasing </vt:lpstr>
      <vt:lpstr>Reinforcing</vt:lpstr>
      <vt:lpstr>Marking</vt:lpstr>
      <vt:lpstr>**Turning back</vt:lpstr>
      <vt:lpstr>The First Discovery (Section 1)</vt:lpstr>
      <vt:lpstr>The First Discovery (Section 2)</vt:lpstr>
      <vt:lpstr>For homework – Your section </vt:lpstr>
    </vt:vector>
  </TitlesOfParts>
  <Company>University of Rhode Island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Julie Coiro</dc:creator>
  <cp:lastModifiedBy>Julie Coiro</cp:lastModifiedBy>
  <cp:revision>149</cp:revision>
  <dcterms:created xsi:type="dcterms:W3CDTF">2014-11-04T13:46:15Z</dcterms:created>
  <dcterms:modified xsi:type="dcterms:W3CDTF">2014-11-04T14:30:15Z</dcterms:modified>
</cp:coreProperties>
</file>

<file path=docProps/thumbnail.jpeg>
</file>